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460" r:id="rId2"/>
    <p:sldId id="2461" r:id="rId3"/>
    <p:sldId id="2462" r:id="rId4"/>
    <p:sldId id="2452" r:id="rId5"/>
    <p:sldId id="2453" r:id="rId6"/>
    <p:sldId id="2454" r:id="rId7"/>
    <p:sldId id="2451" r:id="rId8"/>
    <p:sldId id="2456" r:id="rId9"/>
    <p:sldId id="2458" r:id="rId10"/>
    <p:sldId id="2457" r:id="rId11"/>
    <p:sldId id="2459" r:id="rId12"/>
    <p:sldId id="2455" r:id="rId13"/>
  </p:sldIdLst>
  <p:sldSz cx="12192000" cy="6858000"/>
  <p:notesSz cx="6797675" cy="9926638"/>
  <p:custDataLst>
    <p:tags r:id="rId1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3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3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3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3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36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Times New Roman" panose="02020603050405020304" pitchFamily="36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Times New Roman" panose="02020603050405020304" pitchFamily="36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Times New Roman" panose="02020603050405020304" pitchFamily="36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Times New Roman" panose="02020603050405020304" pitchFamily="3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0" userDrawn="1">
          <p15:clr>
            <a:srgbClr val="A4A3A4"/>
          </p15:clr>
        </p15:guide>
        <p15:guide id="2" pos="382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2">
          <p15:clr>
            <a:srgbClr val="A4A3A4"/>
          </p15:clr>
        </p15:guide>
        <p15:guide id="2" pos="213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ppy" initials="" lastIdx="1" clrIdx="0"/>
  <p:cmAuthor id="1" name="Luo Jie" initials="" lastIdx="10" clrIdx="2"/>
  <p:cmAuthor id="2" name="thinkpad s" initials="ts" lastIdx="1" clrIdx="1"/>
  <p:cmAuthor id="3" name="J" initials="J" lastIdx="2" clrIdx="4"/>
  <p:cmAuthor id="4" name="WT" initials="W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848AC"/>
    <a:srgbClr val="3BCCFF"/>
    <a:srgbClr val="303092"/>
    <a:srgbClr val="9A9ABF"/>
    <a:srgbClr val="FF1919"/>
    <a:srgbClr val="FF6565"/>
    <a:srgbClr val="FF9B9B"/>
    <a:srgbClr val="FF9900"/>
    <a:srgbClr val="FFFF75"/>
    <a:srgbClr val="8BE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96" autoAdjust="0"/>
    <p:restoredTop sz="93758" autoAdjust="0"/>
  </p:normalViewPr>
  <p:slideViewPr>
    <p:cSldViewPr showGuides="1">
      <p:cViewPr varScale="1">
        <p:scale>
          <a:sx n="117" d="100"/>
          <a:sy n="117" d="100"/>
        </p:scale>
        <p:origin x="2050" y="91"/>
      </p:cViewPr>
      <p:guideLst>
        <p:guide orient="horz" pos="2040"/>
        <p:guide pos="3827"/>
      </p:guideLst>
    </p:cSldViewPr>
  </p:slideViewPr>
  <p:outlineViewPr>
    <p:cViewPr>
      <p:scale>
        <a:sx n="33" d="100"/>
        <a:sy n="33" d="100"/>
      </p:scale>
      <p:origin x="0" y="43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4" d="100"/>
        <a:sy n="94" d="100"/>
      </p:scale>
      <p:origin x="0" y="7776"/>
    </p:cViewPr>
  </p:sorterViewPr>
  <p:notesViewPr>
    <p:cSldViewPr>
      <p:cViewPr varScale="1">
        <p:scale>
          <a:sx n="67" d="100"/>
          <a:sy n="67" d="100"/>
        </p:scale>
        <p:origin x="-2166" y="-114"/>
      </p:cViewPr>
      <p:guideLst>
        <p:guide orient="horz" pos="2952"/>
        <p:guide pos="21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  <a:cs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  <a:cs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cs typeface="宋体" panose="02010600030101010101" pitchFamily="2" charset="-122"/>
              </a:defRPr>
            </a:lvl1pPr>
          </a:lstStyle>
          <a:p>
            <a:fld id="{3115AC1A-4486-4343-94E4-1BB55AFF30A9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  <a:cs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  <a:cs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cs typeface="宋体" panose="02010600030101010101" pitchFamily="2" charset="-122"/>
              </a:defRPr>
            </a:lvl1pPr>
          </a:lstStyle>
          <a:p>
            <a:fld id="{A6D46AA3-FA0D-4CEF-9121-03BCDA6694F2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Gothic" panose="020B0600070205080204" pitchFamily="36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Gothic" panose="020B0600070205080204" pitchFamily="36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Gothic" panose="020B0600070205080204" pitchFamily="36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Gothic" panose="020B0600070205080204" pitchFamily="36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" y="0"/>
            <a:ext cx="11596370" cy="764540"/>
          </a:xfrm>
        </p:spPr>
        <p:txBody>
          <a:bodyPr/>
          <a:lstStyle>
            <a:lvl1pPr algn="l"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24744"/>
            <a:ext cx="10972800" cy="5199856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9846" y="946165"/>
            <a:ext cx="11881653" cy="4351338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747423"/>
            <a:ext cx="12192000" cy="0"/>
          </a:xfrm>
          <a:prstGeom prst="line">
            <a:avLst/>
          </a:prstGeom>
          <a:ln>
            <a:solidFill>
              <a:srgbClr val="172F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7369" y="60960"/>
            <a:ext cx="554784" cy="487722"/>
          </a:xfrm>
          <a:prstGeom prst="round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11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56356" y="0"/>
            <a:ext cx="7964488" cy="747423"/>
          </a:xfrm>
        </p:spPr>
        <p:txBody>
          <a:bodyPr anchor="ctr">
            <a:normAutofit/>
          </a:bodyPr>
          <a:lstStyle>
            <a:lvl1pPr marL="0" indent="362585" algn="l">
              <a:buNone/>
              <a:defRPr sz="4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8313"/>
            <a:ext cx="12204000" cy="684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 descr="C:\Users\jack\Desktop\湖南省技术发明奖-答辩PPT准备\trustie_logo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3272" y="135511"/>
            <a:ext cx="435422" cy="421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内容占位符 9"/>
          <p:cNvSpPr>
            <a:spLocks noGrp="1"/>
          </p:cNvSpPr>
          <p:nvPr>
            <p:ph sz="quarter" idx="12" hasCustomPrompt="1"/>
          </p:nvPr>
        </p:nvSpPr>
        <p:spPr>
          <a:xfrm>
            <a:off x="756458" y="1"/>
            <a:ext cx="10022562" cy="67574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标题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508" y="60184"/>
            <a:ext cx="555644" cy="555644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92000"/>
          </a:xfrm>
          <a:prstGeom prst="rect">
            <a:avLst/>
          </a:prstGeom>
          <a:gradFill flip="none" rotWithShape="1">
            <a:gsLst>
              <a:gs pos="0">
                <a:srgbClr val="0066AE"/>
              </a:gs>
              <a:gs pos="100000">
                <a:srgbClr val="0051A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635" y="0"/>
            <a:ext cx="11597640" cy="7918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72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hdr="0" ftr="0"/>
  <p:txStyles>
    <p:titleStyle>
      <a:lvl1pPr indent="36957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anose="02010609060101010101" pitchFamily="36" charset="-122"/>
          <a:ea typeface="黑体" panose="02010609060101010101" pitchFamily="36" charset="-122"/>
          <a:cs typeface="黑体" panose="02010609060101010101" pitchFamily="36" charset="-122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anose="02010609060101010101" pitchFamily="36" charset="-122"/>
          <a:ea typeface="黑体" panose="02010609060101010101" pitchFamily="36" charset="-122"/>
          <a:cs typeface="黑体" panose="02010609060101010101" pitchFamily="36" charset="-122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anose="02010609060101010101" pitchFamily="36" charset="-122"/>
          <a:ea typeface="黑体" panose="02010609060101010101" pitchFamily="36" charset="-122"/>
          <a:cs typeface="黑体" panose="02010609060101010101" pitchFamily="36" charset="-122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anose="02010609060101010101" pitchFamily="36" charset="-122"/>
          <a:ea typeface="黑体" panose="02010609060101010101" pitchFamily="36" charset="-122"/>
          <a:cs typeface="黑体" panose="02010609060101010101" pitchFamily="36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anose="02010609060101010101" pitchFamily="36" charset="-122"/>
          <a:ea typeface="黑体" panose="02010609060101010101" pitchFamily="36" charset="-122"/>
          <a:cs typeface="黑体" panose="02010609060101010101" pitchFamily="36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anose="02010609060101010101" pitchFamily="36" charset="-122"/>
          <a:ea typeface="黑体" panose="02010609060101010101" pitchFamily="36" charset="-122"/>
          <a:cs typeface="黑体" panose="02010609060101010101" pitchFamily="36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anose="02010609060101010101" pitchFamily="36" charset="-122"/>
          <a:ea typeface="黑体" panose="02010609060101010101" pitchFamily="36" charset="-122"/>
          <a:cs typeface="黑体" panose="02010609060101010101" pitchFamily="36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anose="02010609060101010101" pitchFamily="36" charset="-122"/>
          <a:ea typeface="黑体" panose="02010609060101010101" pitchFamily="36" charset="-122"/>
          <a:cs typeface="黑体" panose="02010609060101010101" pitchFamily="36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003366"/>
        </a:buClr>
        <a:buChar char="•"/>
        <a:defRPr sz="3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003366"/>
        </a:buClr>
        <a:buChar char="–"/>
        <a:defRPr sz="28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Char char="•"/>
        <a:defRPr sz="2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Char char="–"/>
        <a:defRPr sz="2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Char char="»"/>
        <a:defRPr sz="2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0C93FA75-656F-8CB9-F06E-34B25EEB0B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sz="5400" dirty="0">
                <a:solidFill>
                  <a:schemeClr val="tx1"/>
                </a:solidFill>
              </a:rPr>
              <a:t>课程实践任务及要求</a:t>
            </a:r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D755ADEC-6B6A-C21C-9F96-5F4CEAB4E4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altLang="zh-CN" dirty="0">
                <a:solidFill>
                  <a:schemeClr val="tx1"/>
                </a:solidFill>
              </a:rPr>
              <a:t>《</a:t>
            </a:r>
            <a:r>
              <a:rPr lang="zh-CN" altLang="en-US" dirty="0">
                <a:solidFill>
                  <a:schemeClr val="tx1"/>
                </a:solidFill>
              </a:rPr>
              <a:t>软件演化与运维</a:t>
            </a:r>
            <a:r>
              <a:rPr lang="en-US" altLang="zh-CN" dirty="0">
                <a:solidFill>
                  <a:schemeClr val="tx1"/>
                </a:solidFill>
              </a:rPr>
              <a:t>》</a:t>
            </a:r>
          </a:p>
          <a:p>
            <a:pPr marL="0" indent="0" algn="ctr">
              <a:buNone/>
            </a:pPr>
            <a:r>
              <a:rPr lang="en-US" altLang="zh-CN" dirty="0">
                <a:solidFill>
                  <a:schemeClr val="tx1"/>
                </a:solidFill>
              </a:rPr>
              <a:t>2024</a:t>
            </a:r>
            <a:r>
              <a:rPr lang="zh-CN" altLang="en-US" dirty="0">
                <a:solidFill>
                  <a:schemeClr val="tx1"/>
                </a:solidFill>
              </a:rPr>
              <a:t>年</a:t>
            </a:r>
            <a:r>
              <a:rPr lang="en-US" altLang="zh-CN" dirty="0">
                <a:solidFill>
                  <a:schemeClr val="tx1"/>
                </a:solidFill>
              </a:rPr>
              <a:t>5</a:t>
            </a:r>
            <a:r>
              <a:rPr lang="zh-CN" altLang="en-US" dirty="0">
                <a:solidFill>
                  <a:schemeClr val="tx1"/>
                </a:solidFill>
              </a:rPr>
              <a:t>月</a:t>
            </a:r>
            <a:r>
              <a:rPr lang="en-US" altLang="zh-CN" dirty="0">
                <a:solidFill>
                  <a:schemeClr val="tx1"/>
                </a:solidFill>
              </a:rPr>
              <a:t>16</a:t>
            </a:r>
            <a:r>
              <a:rPr lang="zh-CN" altLang="en-US" dirty="0">
                <a:solidFill>
                  <a:schemeClr val="tx1"/>
                </a:solidFill>
              </a:rPr>
              <a:t>日</a:t>
            </a:r>
            <a:endParaRPr lang="en-US" altLang="zh-CN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3702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99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进阶任务：</a:t>
            </a:r>
            <a:r>
              <a:rPr lang="en-US" altLang="zh-CN"/>
              <a:t>RepoSyncer</a:t>
            </a:r>
            <a:r>
              <a:rPr lang="zh-CN" altLang="en-US"/>
              <a:t>跨平台同步项目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035" y="807085"/>
            <a:ext cx="12099925" cy="58163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子任务三：实现RepoSyncer的Issue同步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30%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复刻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RepoSyncer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实现GitLink与GitHub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Gitee之间的Issue数据跨平台自动同步，支持双向同步、同步日志、同步配置等功能；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将实现代码以PR形式提交至RepoSyncer开源项目；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提交解决方案报告，清晰表达实现思路、技术途径、验证效果等。</a:t>
            </a:r>
          </a:p>
          <a:p>
            <a:pPr marL="716280" indent="-345440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撰写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新需求构思报告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变更影响分析及测试报告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，以下同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子任务四：实现</a:t>
            </a:r>
            <a:r>
              <a:rPr sz="2400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RepoSyncer的PR同步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30%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复刻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RepoSyncer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项目，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实现GitLink与GitHub、Gitee之间的Pull Request (PR)数据跨平台自动同步，支持双向同步、同步日志、同步配置等功能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将实现代码以PR形式提交至RepoSyncer开源项目；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提交解决方案报告，清晰表达实现思路、技术途径、验证效果等。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进阶任务：</a:t>
            </a:r>
            <a:r>
              <a:rPr lang="en-US" altLang="zh-CN"/>
              <a:t>RepoSyncer</a:t>
            </a:r>
            <a:r>
              <a:rPr lang="zh-CN" altLang="en-US"/>
              <a:t>跨平台同步项目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035" y="807085"/>
            <a:ext cx="12099925" cy="3600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子任务五：实现RepoSyncer的创新插件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30%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围绕RepoSyncer的多样化应用场景，设计并实现相关创新插件/功能组件；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将实现代码以PR形式提交至RepoSyncer开源项目；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提交解决方案报告，清晰表达实现思路、技术途径、验证效果等。</a:t>
            </a:r>
          </a:p>
          <a:p>
            <a:pPr marL="370840" lvl="0" indent="0" algn="l">
              <a:lnSpc>
                <a:spcPct val="120000"/>
              </a:lnSpc>
              <a:buClrTx/>
              <a:buSzTx/>
              <a:buFont typeface="Wingdings" panose="05000000000000000000" charset="0"/>
              <a:buNone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针对</a:t>
            </a:r>
            <a:r>
              <a:rPr sz="2400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RepoSyncer的</a:t>
            </a:r>
            <a:r>
              <a:rPr lang="en-US" sz="2400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DevOps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流水线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10%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针对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RepoSyncer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子任务二至五的功能实现，启用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DevOps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流水线进行集成和部署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042785787" name="图片 1" descr="图形用户界面&#10;&#10;中度可信度描述已自动生成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9425" y="4077335"/>
            <a:ext cx="11163935" cy="26174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参考资料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035" y="807085"/>
            <a:ext cx="12099925" cy="5980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lvl="0" indent="-342900" algn="l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n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帮助中心根项目：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https://gitlink.org.cn/Gitlink/gitlink_help_center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帮助中心服务地址：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https://help.gitlink.org.cn/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lvl="0" indent="-342900" algn="l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n"/>
            </a:pPr>
            <a:r>
              <a:rPr 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DevOps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服务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 DevOps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说明：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https://help.gitlink.org.cn/DevOps%E5%BC%95%E6%93%8E/%E5%BC%95%E6%93%8E%E7%AE%80%E4%BB%8B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DevOps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建木官网：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https://jianmu.dev/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lvl="0" indent="-342900" algn="l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n"/>
            </a:pPr>
            <a:r>
              <a:rPr 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RepoSyncer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RepoSyncer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项目地址：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https://www.gitlink.org.cn/Lesin/reposync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RepoSyncer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功能介绍：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https://help.gitlink.org.cn/%E7%AC%AC%E4%B8%89%E6%96%B9%E6%9C%8D%E5%8A%A1/%E8%B7%A8%E5%B9%B3%E5%8F%B0%E4%BB%A3%E7%A0%81%E5%90%8C%E6%AD%A5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7264E7-D036-FBF5-2F97-2375D885D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" y="0"/>
            <a:ext cx="11596370" cy="764540"/>
          </a:xfrm>
        </p:spPr>
        <p:txBody>
          <a:bodyPr/>
          <a:lstStyle/>
          <a:p>
            <a:r>
              <a:rPr lang="zh-CN" altLang="en-US" dirty="0"/>
              <a:t>总体情况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EF8B40E-F7DA-9CFB-536A-DB3915F99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24744"/>
            <a:ext cx="10972800" cy="5199856"/>
          </a:xfrm>
        </p:spPr>
        <p:txBody>
          <a:bodyPr/>
          <a:lstStyle/>
          <a:p>
            <a:r>
              <a:rPr lang="zh-CN" altLang="en-US" b="1" kern="1200" dirty="0">
                <a:latin typeface="微软雅黑" panose="020B0503020204020204" pitchFamily="34" charset="-122"/>
                <a:cs typeface="+mn-cs"/>
              </a:rPr>
              <a:t>以小组为单位，完成两个实践任务</a:t>
            </a:r>
            <a:endParaRPr lang="en-US" altLang="zh-CN" b="1" kern="1200" dirty="0">
              <a:latin typeface="微软雅黑" panose="020B0503020204020204" pitchFamily="34" charset="-122"/>
              <a:cs typeface="+mn-cs"/>
            </a:endParaRPr>
          </a:p>
          <a:p>
            <a:pPr marL="716280" indent="-345440">
              <a:lnSpc>
                <a:spcPct val="120000"/>
              </a:lnSpc>
              <a:spcBef>
                <a:spcPct val="0"/>
              </a:spcBef>
              <a:buClrTx/>
              <a:buFont typeface="Wingdings" panose="05000000000000000000" charset="0"/>
              <a:buChar char="Ø"/>
            </a:pP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基础任务：</a:t>
            </a:r>
            <a:r>
              <a:rPr lang="en-US" altLang="zh-CN" sz="2400" kern="1200" dirty="0" err="1">
                <a:latin typeface="微软雅黑" panose="020B0503020204020204" pitchFamily="34" charset="-122"/>
                <a:cs typeface="+mn-cs"/>
              </a:rPr>
              <a:t>GitLink</a:t>
            </a: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帮助中心项目（占</a:t>
            </a:r>
            <a:r>
              <a:rPr lang="en-US" altLang="zh-CN" sz="2400" kern="1200" dirty="0">
                <a:latin typeface="微软雅黑" panose="020B0503020204020204" pitchFamily="34" charset="-122"/>
                <a:cs typeface="+mn-cs"/>
              </a:rPr>
              <a:t>30%</a:t>
            </a: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比例成绩）</a:t>
            </a:r>
            <a:endParaRPr lang="en-US" altLang="zh-CN" sz="2400" kern="1200" dirty="0">
              <a:latin typeface="微软雅黑" panose="020B0503020204020204" pitchFamily="34" charset="-122"/>
              <a:cs typeface="+mn-cs"/>
            </a:endParaRPr>
          </a:p>
          <a:p>
            <a:pPr marL="716280" indent="-345440">
              <a:lnSpc>
                <a:spcPct val="120000"/>
              </a:lnSpc>
              <a:spcBef>
                <a:spcPct val="0"/>
              </a:spcBef>
              <a:buClrTx/>
              <a:buFont typeface="Wingdings" panose="05000000000000000000" charset="0"/>
              <a:buChar char="Ø"/>
            </a:pP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进阶任务：</a:t>
            </a:r>
            <a:r>
              <a:rPr lang="en-US" altLang="zh-CN" sz="2400" kern="1200" dirty="0" err="1">
                <a:latin typeface="微软雅黑" panose="020B0503020204020204" pitchFamily="34" charset="-122"/>
                <a:cs typeface="+mn-cs"/>
              </a:rPr>
              <a:t>RepoSyncer</a:t>
            </a: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跨平台同步项目（占</a:t>
            </a:r>
            <a:r>
              <a:rPr lang="en-US" altLang="zh-CN" sz="2400" kern="1200" dirty="0">
                <a:latin typeface="微软雅黑" panose="020B0503020204020204" pitchFamily="34" charset="-122"/>
                <a:cs typeface="+mn-cs"/>
              </a:rPr>
              <a:t>70%</a:t>
            </a: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比例成绩）</a:t>
            </a:r>
            <a:endParaRPr lang="en-US" altLang="zh-CN" sz="2400" kern="1200" dirty="0">
              <a:latin typeface="微软雅黑" panose="020B0503020204020204" pitchFamily="34" charset="-122"/>
              <a:cs typeface="+mn-cs"/>
            </a:endParaRPr>
          </a:p>
          <a:p>
            <a:r>
              <a:rPr lang="zh-CN" altLang="en-US" b="1" kern="1200" dirty="0">
                <a:latin typeface="微软雅黑" panose="020B0503020204020204" pitchFamily="34" charset="-122"/>
                <a:cs typeface="+mn-cs"/>
              </a:rPr>
              <a:t>评分标准</a:t>
            </a:r>
            <a:endParaRPr lang="en-US" altLang="zh-CN" b="1" kern="1200" dirty="0">
              <a:latin typeface="微软雅黑" panose="020B0503020204020204" pitchFamily="34" charset="-122"/>
              <a:cs typeface="+mn-cs"/>
            </a:endParaRPr>
          </a:p>
          <a:p>
            <a:pPr marL="716280" lvl="1" indent="-345440">
              <a:lnSpc>
                <a:spcPct val="120000"/>
              </a:lnSpc>
              <a:spcBef>
                <a:spcPct val="0"/>
              </a:spcBef>
              <a:buClrTx/>
              <a:buFont typeface="Wingdings" panose="05000000000000000000" charset="0"/>
              <a:buChar char="Ø"/>
            </a:pP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每个实践任务（总分</a:t>
            </a:r>
            <a:r>
              <a:rPr lang="en-US" altLang="zh-CN" sz="2400" kern="1200" dirty="0">
                <a:latin typeface="微软雅黑" panose="020B0503020204020204" pitchFamily="34" charset="-122"/>
                <a:cs typeface="+mn-cs"/>
              </a:rPr>
              <a:t>100</a:t>
            </a: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）按子任务完成情况进行累加评分，子任务完成效果特别好的可以适当加分</a:t>
            </a:r>
            <a:endParaRPr lang="en-US" altLang="zh-CN" sz="2400" kern="1200" dirty="0">
              <a:latin typeface="微软雅黑" panose="020B0503020204020204" pitchFamily="34" charset="-122"/>
              <a:cs typeface="+mn-cs"/>
            </a:endParaRPr>
          </a:p>
          <a:p>
            <a:pPr marL="716280" lvl="1" indent="-345440">
              <a:lnSpc>
                <a:spcPct val="120000"/>
              </a:lnSpc>
              <a:spcBef>
                <a:spcPct val="0"/>
              </a:spcBef>
              <a:buClrTx/>
              <a:buFont typeface="Wingdings" panose="05000000000000000000" charset="0"/>
              <a:buChar char="Ø"/>
            </a:pP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对于进阶任务，子任务三</a:t>
            </a:r>
            <a:r>
              <a:rPr lang="en-US" altLang="zh-CN" sz="2400" kern="1200" dirty="0">
                <a:latin typeface="微软雅黑" panose="020B0503020204020204" pitchFamily="34" charset="-122"/>
                <a:cs typeface="+mn-cs"/>
              </a:rPr>
              <a:t>~</a:t>
            </a: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五选择完成一个，多完成的额外加分</a:t>
            </a:r>
            <a:endParaRPr lang="en-US" altLang="zh-CN" sz="2400" kern="1200" dirty="0">
              <a:latin typeface="微软雅黑" panose="020B0503020204020204" pitchFamily="34" charset="-122"/>
              <a:cs typeface="+mn-cs"/>
            </a:endParaRPr>
          </a:p>
          <a:p>
            <a:pPr marL="716280" lvl="1" indent="-345440">
              <a:lnSpc>
                <a:spcPct val="120000"/>
              </a:lnSpc>
              <a:spcBef>
                <a:spcPct val="0"/>
              </a:spcBef>
              <a:buClrTx/>
              <a:buFont typeface="Wingdings" panose="05000000000000000000" charset="0"/>
              <a:buChar char="Ø"/>
            </a:pP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个人工作量按</a:t>
            </a:r>
            <a:r>
              <a:rPr lang="en-US" altLang="zh-CN" sz="2400" kern="1200" dirty="0" err="1">
                <a:latin typeface="微软雅黑" panose="020B0503020204020204" pitchFamily="34" charset="-122"/>
                <a:cs typeface="+mn-cs"/>
              </a:rPr>
              <a:t>GitLink</a:t>
            </a: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提交的代码次数、</a:t>
            </a:r>
            <a:r>
              <a:rPr lang="en-US" altLang="zh-CN" sz="2400" kern="1200" dirty="0">
                <a:latin typeface="微软雅黑" panose="020B0503020204020204" pitchFamily="34" charset="-122"/>
                <a:cs typeface="+mn-cs"/>
              </a:rPr>
              <a:t>issue</a:t>
            </a: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次数等活动记录进行客观评价</a:t>
            </a:r>
            <a:endParaRPr lang="en-US" altLang="zh-CN" sz="2400" kern="1200" dirty="0">
              <a:latin typeface="微软雅黑" panose="020B0503020204020204" pitchFamily="34" charset="-122"/>
              <a:cs typeface="+mn-cs"/>
            </a:endParaRPr>
          </a:p>
          <a:p>
            <a:pPr marL="716280" lvl="1" indent="-345440">
              <a:lnSpc>
                <a:spcPct val="120000"/>
              </a:lnSpc>
              <a:spcBef>
                <a:spcPct val="0"/>
              </a:spcBef>
              <a:buClrTx/>
              <a:buFont typeface="Wingdings" panose="05000000000000000000" charset="0"/>
              <a:buChar char="Ø"/>
            </a:pP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个人得分在小组得分基础上，根据个人工作量按比例进行分摊</a:t>
            </a:r>
            <a:endParaRPr lang="en-US" altLang="zh-CN" sz="2400" kern="1200" dirty="0">
              <a:latin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566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217B6B-8413-5470-B3BC-0C23F3153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时间要求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D8B41E-13C9-8AC4-DC78-924D56610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kern="1200" dirty="0">
                <a:latin typeface="微软雅黑" panose="020B0503020204020204" pitchFamily="34" charset="-122"/>
                <a:cs typeface="+mn-cs"/>
              </a:rPr>
              <a:t>时间要求</a:t>
            </a:r>
            <a:endParaRPr lang="en-US" altLang="zh-CN" b="1" kern="1200" dirty="0">
              <a:latin typeface="微软雅黑" panose="020B0503020204020204" pitchFamily="34" charset="-122"/>
              <a:cs typeface="+mn-cs"/>
            </a:endParaRPr>
          </a:p>
          <a:p>
            <a:pPr marL="716280" lvl="1" indent="-345440">
              <a:lnSpc>
                <a:spcPct val="120000"/>
              </a:lnSpc>
              <a:spcBef>
                <a:spcPct val="0"/>
              </a:spcBef>
              <a:buClrTx/>
              <a:buFont typeface="Wingdings" panose="05000000000000000000" charset="0"/>
              <a:buChar char="Ø"/>
            </a:pP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基础任务（</a:t>
            </a:r>
            <a:r>
              <a:rPr lang="en-US" altLang="zh-CN" kern="1200" dirty="0">
                <a:latin typeface="微软雅黑" panose="020B0503020204020204" pitchFamily="34" charset="-122"/>
                <a:cs typeface="+mn-cs"/>
              </a:rPr>
              <a:t>2</a:t>
            </a: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周内完成，</a:t>
            </a:r>
            <a:r>
              <a:rPr lang="en-US" altLang="zh-CN" kern="1200" dirty="0">
                <a:latin typeface="微软雅黑" panose="020B0503020204020204" pitchFamily="34" charset="-122"/>
                <a:cs typeface="+mn-cs"/>
              </a:rPr>
              <a:t>5</a:t>
            </a: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月</a:t>
            </a:r>
            <a:r>
              <a:rPr lang="en-US" altLang="zh-CN" kern="1200" dirty="0">
                <a:latin typeface="微软雅黑" panose="020B0503020204020204" pitchFamily="34" charset="-122"/>
                <a:cs typeface="+mn-cs"/>
              </a:rPr>
              <a:t>30</a:t>
            </a: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日截止）</a:t>
            </a:r>
            <a:endParaRPr lang="en-US" altLang="zh-CN" kern="1200" dirty="0">
              <a:latin typeface="微软雅黑" panose="020B0503020204020204" pitchFamily="34" charset="-122"/>
              <a:cs typeface="+mn-cs"/>
            </a:endParaRPr>
          </a:p>
          <a:p>
            <a:pPr marL="716280" lvl="1" indent="-345440">
              <a:lnSpc>
                <a:spcPct val="120000"/>
              </a:lnSpc>
              <a:spcBef>
                <a:spcPct val="0"/>
              </a:spcBef>
              <a:buClrTx/>
              <a:buFont typeface="Wingdings" panose="05000000000000000000" charset="0"/>
              <a:buChar char="Ø"/>
            </a:pP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进阶任务（</a:t>
            </a:r>
            <a:r>
              <a:rPr lang="en-US" altLang="zh-CN" kern="1200" dirty="0">
                <a:latin typeface="微软雅黑" panose="020B0503020204020204" pitchFamily="34" charset="-122"/>
                <a:cs typeface="+mn-cs"/>
              </a:rPr>
              <a:t>6</a:t>
            </a: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周内完成，</a:t>
            </a:r>
            <a:r>
              <a:rPr lang="en-US" altLang="zh-CN" kern="1200" dirty="0">
                <a:latin typeface="微软雅黑" panose="020B0503020204020204" pitchFamily="34" charset="-122"/>
                <a:cs typeface="+mn-cs"/>
              </a:rPr>
              <a:t>7</a:t>
            </a: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月</a:t>
            </a:r>
            <a:r>
              <a:rPr lang="en-US" altLang="zh-CN" kern="1200" dirty="0">
                <a:latin typeface="微软雅黑" panose="020B0503020204020204" pitchFamily="34" charset="-122"/>
                <a:cs typeface="+mn-cs"/>
              </a:rPr>
              <a:t>10</a:t>
            </a: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日截止）</a:t>
            </a:r>
          </a:p>
          <a:p>
            <a:pPr marL="1116330" lvl="2" indent="-345440">
              <a:lnSpc>
                <a:spcPct val="120000"/>
              </a:lnSpc>
              <a:spcBef>
                <a:spcPct val="0"/>
              </a:spcBef>
              <a:buClrTx/>
              <a:buFont typeface="Wingdings" panose="05000000000000000000" charset="0"/>
              <a:buChar char="Ø"/>
            </a:pP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三个子任务分成三个阶段，每个阶段</a:t>
            </a:r>
            <a:r>
              <a:rPr lang="en-US" altLang="zh-CN" kern="1200" dirty="0">
                <a:latin typeface="微软雅黑" panose="020B0503020204020204" pitchFamily="34" charset="-122"/>
                <a:cs typeface="+mn-cs"/>
              </a:rPr>
              <a:t>2</a:t>
            </a: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周内完成</a:t>
            </a:r>
            <a:endParaRPr lang="en-US" altLang="zh-CN" kern="1200" dirty="0">
              <a:latin typeface="微软雅黑" panose="020B0503020204020204" pitchFamily="34" charset="-122"/>
              <a:cs typeface="+mn-cs"/>
            </a:endParaRPr>
          </a:p>
          <a:p>
            <a:pPr marL="716280" lvl="1" indent="-345440">
              <a:lnSpc>
                <a:spcPct val="120000"/>
              </a:lnSpc>
              <a:spcBef>
                <a:spcPct val="0"/>
              </a:spcBef>
              <a:buClrTx/>
              <a:buFont typeface="Wingdings" panose="05000000000000000000" charset="0"/>
              <a:buChar char="Ø"/>
            </a:pPr>
            <a:r>
              <a:rPr lang="zh-CN" altLang="en-US" kern="1200">
                <a:latin typeface="微软雅黑" panose="020B0503020204020204" pitchFamily="34" charset="-122"/>
                <a:cs typeface="+mn-cs"/>
              </a:rPr>
              <a:t>可以</a:t>
            </a: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提前找教员或助教验收，但每推迟一周验收扣</a:t>
            </a:r>
            <a:r>
              <a:rPr lang="en-US" altLang="zh-CN" kern="1200" dirty="0">
                <a:latin typeface="微软雅黑" panose="020B0503020204020204" pitchFamily="34" charset="-122"/>
                <a:cs typeface="+mn-cs"/>
              </a:rPr>
              <a:t>5</a:t>
            </a: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分</a:t>
            </a:r>
          </a:p>
          <a:p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764327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99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基础任务：</a:t>
            </a:r>
            <a:r>
              <a:rPr lang="en-US" altLang="zh-CN" dirty="0" err="1"/>
              <a:t>GitLink</a:t>
            </a:r>
            <a:r>
              <a:rPr lang="zh-CN" altLang="en-US" dirty="0"/>
              <a:t>帮助中心项目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035" y="807085"/>
            <a:ext cx="12099925" cy="53731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lvl="0" indent="-342900" algn="l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子任务一：熟悉和使用</a:t>
            </a:r>
            <a:r>
              <a:rPr lang="en-US" altLang="zh-CN" sz="2400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10%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账号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仔细阅读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帮助文档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平台创建一个自己的测试项目（如果以前在其他如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GitHub/Gitee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平台有开源项目，可以将该项目镜像到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平台）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子任务二：阅读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帮助文档，发现并提交问题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20%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仔细阅读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帮助文档各部分内容，基于自己的测试项目对照帮助文档体验各部分功能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针对文档存在的问题，在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帮助中心项目中提交疑修（可能的问题包括：平台实际功能与文档内容不一致、实际功能在文档中缺少对应内容等）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帮助中心项目：https://gitlink.org.cn/Gitlink/gitlink_help_center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基础任务：</a:t>
            </a:r>
            <a:r>
              <a:rPr lang="en-US" altLang="zh-CN"/>
              <a:t>GitLink</a:t>
            </a:r>
            <a:r>
              <a:rPr lang="zh-CN" altLang="en-US"/>
              <a:t>帮助中心项目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035" y="807085"/>
            <a:ext cx="12099925" cy="58163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子任务三：复刻帮助中心项目，修改完善发现的问题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20%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小组长复刻帮助中心项目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将本小组成员添加到该项目中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对项目进行修改，解决子任务二中发现的问题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子任务四：使用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DevOps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功能，集成和部署项目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30%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在复刻项目中开启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DevOps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功能（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引擎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参考根项目流水线，创建一条构建部署流水线，要求具备以下功能</a:t>
            </a:r>
          </a:p>
          <a:p>
            <a:pPr marL="1173480" lvl="1" indent="-345440" algn="l">
              <a:lnSpc>
                <a:spcPct val="12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代码提交时自动触发</a:t>
            </a:r>
          </a:p>
          <a:p>
            <a:pPr marL="1173480" lvl="1" indent="-345440" algn="l">
              <a:lnSpc>
                <a:spcPct val="12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自动构建项目镜像</a:t>
            </a:r>
          </a:p>
          <a:p>
            <a:pPr marL="1173480" lvl="1" indent="-345440" algn="l">
              <a:lnSpc>
                <a:spcPct val="12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自动部署到指定服务器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访问服务查看修改后的帮助中心内容，检查修改情况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确认修改完成，提交合并请求到根项目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基础任务：</a:t>
            </a:r>
            <a:r>
              <a:rPr lang="en-US" altLang="zh-CN"/>
              <a:t>GitLink</a:t>
            </a:r>
            <a:r>
              <a:rPr lang="zh-CN" altLang="en-US"/>
              <a:t>帮助中心项目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035" y="807085"/>
            <a:ext cx="12099925" cy="4929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子任务五：提出新的功能特性，实现新功能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20%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针对帮助中心使用过程中的体验，提出可能的功能改进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新的功能特性，并将其发布到帮助中心根项目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对项目进行修改，实现所提的新功能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参考根项目流水线，创建发布更新的流水线，实现帮助中心项目的编译和部署</a:t>
            </a:r>
          </a:p>
          <a:p>
            <a:pPr marL="1173480" lvl="1" indent="-345440" algn="l">
              <a:lnSpc>
                <a:spcPct val="12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代码提交时自动触发</a:t>
            </a:r>
          </a:p>
          <a:p>
            <a:pPr marL="1173480" lvl="1" indent="-345440" algn="l">
              <a:lnSpc>
                <a:spcPct val="12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自动构建项目镜像</a:t>
            </a:r>
          </a:p>
          <a:p>
            <a:pPr marL="1173480" lvl="1" indent="-345440" algn="l">
              <a:lnSpc>
                <a:spcPct val="12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自动部署到指定服务器</a:t>
            </a:r>
          </a:p>
          <a:p>
            <a:pPr marL="1173480" lvl="1" indent="-345440" algn="l">
              <a:lnSpc>
                <a:spcPct val="12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重启对应的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ngix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服务器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访问服务查看修改后的帮助中心内容，检查修改情况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确认修改完成，提交合并请求到根项目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进阶任务：</a:t>
            </a:r>
            <a:r>
              <a:rPr lang="en-US" altLang="zh-CN"/>
              <a:t>RepoSyncer</a:t>
            </a:r>
            <a:r>
              <a:rPr lang="zh-CN" altLang="en-US"/>
              <a:t>跨平台同步项目</a:t>
            </a:r>
          </a:p>
        </p:txBody>
      </p:sp>
      <p:pic>
        <p:nvPicPr>
          <p:cNvPr id="6" name="图片 5" descr="GitLink_渐变白字版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055" y="981075"/>
            <a:ext cx="5502910" cy="1567180"/>
          </a:xfrm>
          <a:prstGeom prst="rect">
            <a:avLst/>
          </a:prstGeom>
        </p:spPr>
      </p:pic>
      <p:pic>
        <p:nvPicPr>
          <p:cNvPr id="104" name="图片 103"/>
          <p:cNvPicPr/>
          <p:nvPr/>
        </p:nvPicPr>
        <p:blipFill>
          <a:blip r:embed="rId3"/>
          <a:srcRect l="19928" r="17975"/>
          <a:stretch>
            <a:fillRect/>
          </a:stretch>
        </p:blipFill>
        <p:spPr>
          <a:xfrm>
            <a:off x="459105" y="4725035"/>
            <a:ext cx="2180590" cy="178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图片 104"/>
          <p:cNvPicPr/>
          <p:nvPr/>
        </p:nvPicPr>
        <p:blipFill>
          <a:blip r:embed="rId4"/>
          <a:srcRect l="23125" t="16793" r="23908" b="19803"/>
          <a:stretch>
            <a:fillRect/>
          </a:stretch>
        </p:blipFill>
        <p:spPr>
          <a:xfrm>
            <a:off x="8646795" y="5086350"/>
            <a:ext cx="2894965" cy="1302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椭圆 6"/>
          <p:cNvSpPr/>
          <p:nvPr/>
        </p:nvSpPr>
        <p:spPr>
          <a:xfrm>
            <a:off x="4871720" y="3573780"/>
            <a:ext cx="1728470" cy="1080135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开源项目</a:t>
            </a:r>
          </a:p>
        </p:txBody>
      </p:sp>
      <p:cxnSp>
        <p:nvCxnSpPr>
          <p:cNvPr id="8" name="直接箭头连接符 7"/>
          <p:cNvCxnSpPr>
            <a:endCxn id="7" idx="0"/>
          </p:cNvCxnSpPr>
          <p:nvPr/>
        </p:nvCxnSpPr>
        <p:spPr>
          <a:xfrm>
            <a:off x="5735955" y="2564765"/>
            <a:ext cx="0" cy="1009015"/>
          </a:xfrm>
          <a:prstGeom prst="straightConnector1">
            <a:avLst/>
          </a:prstGeom>
          <a:ln w="41275">
            <a:solidFill>
              <a:srgbClr val="7030A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104" idx="3"/>
            <a:endCxn id="7" idx="4"/>
          </p:cNvCxnSpPr>
          <p:nvPr/>
        </p:nvCxnSpPr>
        <p:spPr>
          <a:xfrm flipV="1">
            <a:off x="2639695" y="4653915"/>
            <a:ext cx="3096260" cy="963295"/>
          </a:xfrm>
          <a:prstGeom prst="straightConnector1">
            <a:avLst/>
          </a:prstGeom>
          <a:ln w="41275">
            <a:solidFill>
              <a:srgbClr val="0070C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>
            <a:stCxn id="105" idx="1"/>
            <a:endCxn id="7" idx="4"/>
          </p:cNvCxnSpPr>
          <p:nvPr/>
        </p:nvCxnSpPr>
        <p:spPr>
          <a:xfrm flipH="1" flipV="1">
            <a:off x="5735955" y="4653915"/>
            <a:ext cx="2910840" cy="1083945"/>
          </a:xfrm>
          <a:prstGeom prst="straightConnector1">
            <a:avLst/>
          </a:prstGeom>
          <a:ln w="41275">
            <a:solidFill>
              <a:srgbClr val="C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进阶任务：</a:t>
            </a:r>
            <a:r>
              <a:rPr lang="en-US" altLang="zh-CN"/>
              <a:t>RepoSyncer</a:t>
            </a:r>
            <a:r>
              <a:rPr lang="zh-CN" altLang="en-US"/>
              <a:t>跨平台同步项目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885" y="836930"/>
            <a:ext cx="11120120" cy="597789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1682115" y="1877060"/>
            <a:ext cx="594360" cy="334645"/>
          </a:xfrm>
          <a:prstGeom prst="roundRect">
            <a:avLst/>
          </a:prstGeom>
          <a:solidFill>
            <a:srgbClr val="7030A0">
              <a:alpha val="3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" name="圆角矩形 3"/>
          <p:cNvSpPr/>
          <p:nvPr/>
        </p:nvSpPr>
        <p:spPr>
          <a:xfrm>
            <a:off x="2351405" y="1877060"/>
            <a:ext cx="1038225" cy="334645"/>
          </a:xfrm>
          <a:prstGeom prst="roundRect">
            <a:avLst/>
          </a:prstGeom>
          <a:solidFill>
            <a:srgbClr val="C00000">
              <a:alpha val="3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" name="圆角矩形 5"/>
          <p:cNvSpPr/>
          <p:nvPr/>
        </p:nvSpPr>
        <p:spPr>
          <a:xfrm>
            <a:off x="3482340" y="1877060"/>
            <a:ext cx="1061720" cy="334645"/>
          </a:xfrm>
          <a:prstGeom prst="roundRect">
            <a:avLst/>
          </a:prstGeom>
          <a:solidFill>
            <a:srgbClr val="C00000">
              <a:alpha val="3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600" y="3711575"/>
            <a:ext cx="5231130" cy="3103245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进阶任务：</a:t>
            </a:r>
            <a:r>
              <a:rPr lang="en-US" altLang="zh-CN" dirty="0" err="1"/>
              <a:t>RepoSyncer</a:t>
            </a:r>
            <a:r>
              <a:rPr lang="zh-CN" altLang="en-US" dirty="0"/>
              <a:t>跨平台同步项目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035" y="807085"/>
            <a:ext cx="12099925" cy="58163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lvl="0" indent="-342900" algn="l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子任务一：熟悉和使用</a:t>
            </a:r>
            <a:r>
              <a:rPr lang="en-US" sz="2400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RepoSyncer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30%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查看GitLink平台托管的RepoSyncer跨平台同步开源项目，理解其代码文件结构、核心原理及使用方法；在GitLink、GitHub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Gitee平台分别创建测试项目（类型不限，可基于自己已有开源项目），使用GitLink跨平台同步服务实现双向同步，并进一步对该能力进行测试；</a:t>
            </a:r>
          </a:p>
          <a:p>
            <a:pPr marL="716280" indent="-345440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提交测试应用报告，其中针对测试应用中发现的缺陷，或者在使用过程中产生的新的功能特性需求，需要同时以Issue形式提交至RepoSyncer开源项目。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indent="-345440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撰写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软件分析及建模报告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新需求构思报告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子任务二：</a:t>
            </a:r>
            <a:r>
              <a:rPr sz="2400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RepoSyncer缺陷修复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30%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针对子任务一中发现的RepoSyncer缺陷/功能需求，复刻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RepoSyncer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项目，并提出解决方案并完成需要实现，将实现代码以PR形式提交至RepoSyncer开源项目；</a:t>
            </a: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提交解决方案报告，清晰表达实现思路、技术途径、验证效果等。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indent="-345440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撰写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变更影响分析及测试报告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60367b55-918c-4cda-b027-eed34066085d"/>
  <p:tag name="COMMONDATA" val="eyJoZGlkIjoiNDY0MzQwNDM3NzMyOTAwZGViMTFjZmY0M2U4NTllMzgifQ=="/>
</p:tagLst>
</file>

<file path=ppt/theme/theme1.xml><?xml version="1.0" encoding="utf-8"?>
<a:theme xmlns:a="http://schemas.openxmlformats.org/drawingml/2006/main" name="Navy">
  <a:themeElements>
    <a:clrScheme name="Nav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avy">
      <a:majorFont>
        <a:latin typeface="黑体"/>
        <a:ea typeface="黑体"/>
        <a:cs typeface="黑体"/>
      </a:majorFont>
      <a:minorFont>
        <a:latin typeface="Times New Roman"/>
        <a:ea typeface="黑体"/>
        <a:cs typeface="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160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Nav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v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v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v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v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v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v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v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v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v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v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v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1355</Words>
  <Application>Microsoft Office PowerPoint</Application>
  <PresentationFormat>宽屏</PresentationFormat>
  <Paragraphs>95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黑体</vt:lpstr>
      <vt:lpstr>微软雅黑</vt:lpstr>
      <vt:lpstr>Arial</vt:lpstr>
      <vt:lpstr>Times New Roman</vt:lpstr>
      <vt:lpstr>Wingdings</vt:lpstr>
      <vt:lpstr>Navy</vt:lpstr>
      <vt:lpstr>课程实践任务及要求</vt:lpstr>
      <vt:lpstr>总体情况</vt:lpstr>
      <vt:lpstr>时间要求</vt:lpstr>
      <vt:lpstr>基础任务：GitLink帮助中心项目</vt:lpstr>
      <vt:lpstr>基础任务：GitLink帮助中心项目</vt:lpstr>
      <vt:lpstr>基础任务：GitLink帮助中心项目</vt:lpstr>
      <vt:lpstr>进阶任务：RepoSyncer跨平台同步项目</vt:lpstr>
      <vt:lpstr>进阶任务：RepoSyncer跨平台同步项目</vt:lpstr>
      <vt:lpstr>进阶任务：RepoSyncer跨平台同步项目</vt:lpstr>
      <vt:lpstr>进阶任务：RepoSyncer跨平台同步项目</vt:lpstr>
      <vt:lpstr>进阶任务：RepoSyncer跨平台同步项目</vt:lpstr>
      <vt:lpstr>参考资料</vt:lpstr>
    </vt:vector>
  </TitlesOfParts>
  <Company>choxp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群体化方法0612</dc:title>
  <dc:creator>Jack</dc:creator>
  <cp:lastModifiedBy>JJXU</cp:lastModifiedBy>
  <cp:revision>4593</cp:revision>
  <dcterms:created xsi:type="dcterms:W3CDTF">2009-07-18T09:02:00Z</dcterms:created>
  <dcterms:modified xsi:type="dcterms:W3CDTF">2024-05-16T10:30:58Z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0B00AC17564043B293966CD3CD109D7C</vt:lpwstr>
  </property>
  <property fmtid="{D5CDD505-2E9C-101B-9397-08002B2CF9AE}" pid="3" name="KSOProductBuildVer">
    <vt:lpwstr>2052-12.1.0.16729</vt:lpwstr>
  </property>
</Properties>
</file>