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7" r:id="rId10"/>
    <p:sldId id="265" r:id="rId11"/>
    <p:sldId id="268" r:id="rId12"/>
    <p:sldId id="266" r:id="rId13"/>
    <p:sldId id="269" r:id="rId1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372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单击以编辑母版副标题样式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4F464-6DDC-4C4B-9238-257AA1FB4D6D}" type="datetimeFigureOut">
              <a:rPr lang="en-US" smtClean="0"/>
              <a:t>7/20/2021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4FC144-54FE-45D3-9691-88EC28E7F9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35230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4F464-6DDC-4C4B-9238-257AA1FB4D6D}" type="datetimeFigureOut">
              <a:rPr lang="en-US" smtClean="0"/>
              <a:t>7/20/2021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4FC144-54FE-45D3-9691-88EC28E7F9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15017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4F464-6DDC-4C4B-9238-257AA1FB4D6D}" type="datetimeFigureOut">
              <a:rPr lang="en-US" smtClean="0"/>
              <a:t>7/20/2021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4FC144-54FE-45D3-9691-88EC28E7F9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11415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4F464-6DDC-4C4B-9238-257AA1FB4D6D}" type="datetimeFigureOut">
              <a:rPr lang="en-US" smtClean="0"/>
              <a:t>7/20/2021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4FC144-54FE-45D3-9691-88EC28E7F9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43425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4F464-6DDC-4C4B-9238-257AA1FB4D6D}" type="datetimeFigureOut">
              <a:rPr lang="en-US" smtClean="0"/>
              <a:t>7/20/2021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4FC144-54FE-45D3-9691-88EC28E7F9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0521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4F464-6DDC-4C4B-9238-257AA1FB4D6D}" type="datetimeFigureOut">
              <a:rPr lang="en-US" smtClean="0"/>
              <a:t>7/20/2021</a:t>
            </a:fld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4FC144-54FE-45D3-9691-88EC28E7F9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33894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4F464-6DDC-4C4B-9238-257AA1FB4D6D}" type="datetimeFigureOut">
              <a:rPr lang="en-US" smtClean="0"/>
              <a:t>7/20/2021</a:t>
            </a:fld>
            <a:endParaRPr 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4FC144-54FE-45D3-9691-88EC28E7F9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03986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4F464-6DDC-4C4B-9238-257AA1FB4D6D}" type="datetimeFigureOut">
              <a:rPr lang="en-US" smtClean="0"/>
              <a:t>7/20/2021</a:t>
            </a:fld>
            <a:endParaRPr 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4FC144-54FE-45D3-9691-88EC28E7F9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13855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4F464-6DDC-4C4B-9238-257AA1FB4D6D}" type="datetimeFigureOut">
              <a:rPr lang="en-US" smtClean="0"/>
              <a:t>7/20/2021</a:t>
            </a:fld>
            <a:endParaRPr 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4FC144-54FE-45D3-9691-88EC28E7F9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49417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4F464-6DDC-4C4B-9238-257AA1FB4D6D}" type="datetimeFigureOut">
              <a:rPr lang="en-US" smtClean="0"/>
              <a:t>7/20/2021</a:t>
            </a:fld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4FC144-54FE-45D3-9691-88EC28E7F9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72119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4F464-6DDC-4C4B-9238-257AA1FB4D6D}" type="datetimeFigureOut">
              <a:rPr lang="en-US" smtClean="0"/>
              <a:t>7/20/2021</a:t>
            </a:fld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4FC144-54FE-45D3-9691-88EC28E7F9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42634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34F464-6DDC-4C4B-9238-257AA1FB4D6D}" type="datetimeFigureOut">
              <a:rPr lang="en-US" smtClean="0"/>
              <a:t>7/20/2021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4FC144-54FE-45D3-9691-88EC28E7F9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85803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gitee.com/osslab/ossdevelopment" TargetMode="External"/><Relationship Id="rId2" Type="http://schemas.openxmlformats.org/officeDocument/2006/relationships/hyperlink" Target="https://github.com/osslab-pku/OSSDevelopment/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code.educoder.net/projects/minghui/OSSDevelopment/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hyperlink" Target="https://gitee.com/openeuler" TargetMode="External"/><Relationship Id="rId7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10" Type="http://schemas.openxmlformats.org/officeDocument/2006/relationships/image" Target="../media/image7.png"/><Relationship Id="rId4" Type="http://schemas.openxmlformats.org/officeDocument/2006/relationships/image" Target="../media/image2.png"/><Relationship Id="rId9" Type="http://schemas.openxmlformats.org/officeDocument/2006/relationships/hyperlink" Target="https://github.com/nodejs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gitee.com/openeuler/A-Tune" TargetMode="External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hyperlink" Target="https://kernelnewbies.org/Linux_Kernel_Newbies" TargetMode="Externa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openeuler.org/zh/news/20200607.html" TargetMode="External"/><Relationship Id="rId2" Type="http://schemas.openxmlformats.org/officeDocument/2006/relationships/hyperlink" Target="https://openeuler.org/zh/news/20200707-openeluer-live.html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 smtClean="0"/>
              <a:t>如何参与开源项目和社区</a:t>
            </a:r>
            <a:endParaRPr 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4134052"/>
            <a:ext cx="9144000" cy="1655762"/>
          </a:xfrm>
        </p:spPr>
        <p:txBody>
          <a:bodyPr/>
          <a:lstStyle/>
          <a:p>
            <a:r>
              <a:rPr lang="zh-CN" altLang="en-US" dirty="0" smtClean="0"/>
              <a:t>周明辉</a:t>
            </a:r>
            <a:endParaRPr lang="en-US" altLang="zh-CN" dirty="0" smtClean="0"/>
          </a:p>
          <a:p>
            <a:r>
              <a:rPr lang="zh-CN" altLang="en-US" dirty="0"/>
              <a:t>北京大学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193749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7A6F46E-BD2C-214C-B3FA-692915CB36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638" y="163609"/>
            <a:ext cx="10385722" cy="1325563"/>
          </a:xfrm>
        </p:spPr>
        <p:txBody>
          <a:bodyPr>
            <a:normAutofit/>
          </a:bodyPr>
          <a:lstStyle/>
          <a:p>
            <a:r>
              <a:rPr lang="en-US" altLang="zh-CN" sz="4000" b="1" dirty="0">
                <a:solidFill>
                  <a:srgbClr val="9A0001"/>
                </a:solidFill>
                <a:latin typeface="+mj-ea"/>
                <a:cs typeface="Arial" panose="020B0604020202020204" pitchFamily="34" charset="0"/>
              </a:rPr>
              <a:t>3</a:t>
            </a:r>
            <a:r>
              <a:rPr lang="zh-CN" altLang="en-US" sz="4000" b="1" dirty="0" smtClean="0">
                <a:solidFill>
                  <a:srgbClr val="9A0001"/>
                </a:solidFill>
                <a:latin typeface="+mj-ea"/>
                <a:cs typeface="Arial" panose="020B0604020202020204" pitchFamily="34" charset="0"/>
              </a:rPr>
              <a:t>，寻找简单任务</a:t>
            </a:r>
            <a:endParaRPr lang="zh-CN" altLang="en-US" sz="4000" b="1" dirty="0">
              <a:solidFill>
                <a:srgbClr val="9A0001"/>
              </a:solidFill>
              <a:latin typeface="+mj-ea"/>
              <a:cs typeface="Arial" panose="020B0604020202020204" pitchFamily="34" charset="0"/>
            </a:endParaRP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AD424939-C243-6D48-A227-2016539C913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3876" y="2346243"/>
            <a:ext cx="6728059" cy="2374589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687827" y="1772506"/>
            <a:ext cx="2381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Node.js</a:t>
            </a:r>
            <a:r>
              <a:rPr lang="zh-CN" altLang="en-US" sz="2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社区</a:t>
            </a:r>
            <a:endParaRPr lang="en-US" sz="24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A5453BCF-E3AA-8A4A-957B-8FB08A6F6A6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55476" y="4577269"/>
            <a:ext cx="7540376" cy="2280731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570453" y="1258339"/>
            <a:ext cx="105187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zh-CN" altLang="en-US" sz="2400" b="1" dirty="0" smtClean="0">
                <a:latin typeface="+mn-ea"/>
                <a:cs typeface="Arial" panose="020B0604020202020204" pitchFamily="34" charset="0"/>
              </a:rPr>
              <a:t>在项目中寻找新手任务</a:t>
            </a:r>
            <a:r>
              <a:rPr lang="zh-CN" altLang="en-US" sz="2400" b="1" dirty="0">
                <a:latin typeface="+mn-ea"/>
                <a:cs typeface="Arial" panose="020B0604020202020204" pitchFamily="34" charset="0"/>
              </a:rPr>
              <a:t>标签</a:t>
            </a:r>
            <a:r>
              <a:rPr lang="zh-CN" altLang="en-US" sz="2400" b="1" dirty="0" smtClean="0">
                <a:latin typeface="+mn-ea"/>
                <a:cs typeface="Arial" panose="020B0604020202020204" pitchFamily="34" charset="0"/>
              </a:rPr>
              <a:t>：例如</a:t>
            </a:r>
            <a:r>
              <a:rPr lang="en-US" altLang="zh-CN" sz="2400" b="1" dirty="0" smtClean="0">
                <a:latin typeface="+mn-ea"/>
                <a:cs typeface="Arial" panose="020B0604020202020204" pitchFamily="34" charset="0"/>
              </a:rPr>
              <a:t>GitHub</a:t>
            </a:r>
            <a:r>
              <a:rPr lang="zh-CN" altLang="en-US" sz="2400" b="1" dirty="0" smtClean="0">
                <a:latin typeface="+mn-ea"/>
                <a:cs typeface="Arial" panose="020B0604020202020204" pitchFamily="34" charset="0"/>
              </a:rPr>
              <a:t>中的</a:t>
            </a:r>
            <a:r>
              <a:rPr lang="en-US" altLang="zh-CN" sz="2400" b="1" dirty="0" smtClean="0">
                <a:latin typeface="+mn-ea"/>
                <a:cs typeface="Arial" panose="020B0604020202020204" pitchFamily="34" charset="0"/>
              </a:rPr>
              <a:t>Good </a:t>
            </a:r>
            <a:r>
              <a:rPr lang="en-US" altLang="zh-CN" sz="2400" b="1" dirty="0">
                <a:latin typeface="+mn-ea"/>
                <a:cs typeface="Arial" panose="020B0604020202020204" pitchFamily="34" charset="0"/>
              </a:rPr>
              <a:t>First </a:t>
            </a:r>
            <a:r>
              <a:rPr lang="en-US" altLang="zh-CN" sz="2400" b="1" dirty="0" smtClean="0">
                <a:latin typeface="+mn-ea"/>
                <a:cs typeface="Arial" panose="020B0604020202020204" pitchFamily="34" charset="0"/>
              </a:rPr>
              <a:t>Issue</a:t>
            </a:r>
            <a:r>
              <a:rPr lang="zh-CN" altLang="en-US" sz="2400" b="1" dirty="0" smtClean="0">
                <a:latin typeface="+mn-ea"/>
                <a:cs typeface="Arial" panose="020B0604020202020204" pitchFamily="34" charset="0"/>
              </a:rPr>
              <a:t>等标签</a:t>
            </a:r>
            <a:endParaRPr lang="en-US" sz="240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5455624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openEuler</a:t>
            </a:r>
            <a:r>
              <a:rPr lang="zh-CN" altLang="en-US" dirty="0" smtClean="0"/>
              <a:t>的</a:t>
            </a:r>
            <a:r>
              <a:rPr lang="en-US" altLang="zh-CN" dirty="0" smtClean="0"/>
              <a:t>help-wanted</a:t>
            </a:r>
            <a:r>
              <a:rPr lang="zh-CN" altLang="en-US" dirty="0" smtClean="0"/>
              <a:t>标签</a:t>
            </a:r>
            <a:endParaRPr lang="en-US" dirty="0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5405499D-843A-6F45-A5B8-940387CAB57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5893" y="2235360"/>
            <a:ext cx="8962116" cy="35318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60118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7"/>
          <p:cNvSpPr txBox="1"/>
          <p:nvPr/>
        </p:nvSpPr>
        <p:spPr>
          <a:xfrm>
            <a:off x="402046" y="152772"/>
            <a:ext cx="1077395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 hangingPunct="0"/>
            <a:r>
              <a:rPr lang="zh-CN" altLang="en-US" sz="4000" b="1" spc="-100" dirty="0" smtClean="0">
                <a:latin typeface="+mj-ea"/>
                <a:ea typeface="+mj-ea"/>
                <a:cs typeface="Times New Roman" panose="02020603050405020304" pitchFamily="18" charset="0"/>
              </a:rPr>
              <a:t>开源社区中</a:t>
            </a:r>
            <a:r>
              <a:rPr lang="en-US" altLang="zh-CN" sz="4000" b="1" spc="-100" dirty="0" smtClean="0">
                <a:latin typeface="+mj-ea"/>
                <a:ea typeface="+mj-ea"/>
                <a:cs typeface="Times New Roman" panose="02020603050405020304" pitchFamily="18" charset="0"/>
              </a:rPr>
              <a:t>text</a:t>
            </a:r>
            <a:r>
              <a:rPr lang="zh-CN" altLang="en-US" sz="4000" b="1" spc="-100" dirty="0" smtClean="0">
                <a:latin typeface="+mj-ea"/>
                <a:ea typeface="+mj-ea"/>
                <a:cs typeface="Times New Roman" panose="02020603050405020304" pitchFamily="18" charset="0"/>
              </a:rPr>
              <a:t>是唯一的沟通方式：请有效沟通</a:t>
            </a:r>
            <a:endParaRPr lang="zh-CN" altLang="en-US" sz="4000" b="1" spc="-100" dirty="0">
              <a:latin typeface="+mj-ea"/>
              <a:ea typeface="+mj-ea"/>
              <a:cs typeface="Times New Roman" panose="02020603050405020304" pitchFamily="18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8495" y="1625913"/>
            <a:ext cx="8629798" cy="4107026"/>
          </a:xfrm>
          <a:prstGeom prst="rect">
            <a:avLst/>
          </a:prstGeom>
        </p:spPr>
      </p:pic>
      <p:sp>
        <p:nvSpPr>
          <p:cNvPr id="20" name="矩形 19"/>
          <p:cNvSpPr/>
          <p:nvPr/>
        </p:nvSpPr>
        <p:spPr>
          <a:xfrm>
            <a:off x="4115513" y="5732939"/>
            <a:ext cx="2448272" cy="4129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97198" algn="ctr">
              <a:lnSpc>
                <a:spcPts val="2500"/>
              </a:lnSpc>
              <a:spcBef>
                <a:spcPts val="600"/>
              </a:spcBef>
              <a:spcAft>
                <a:spcPts val="600"/>
              </a:spcAft>
              <a:defRPr/>
            </a:pPr>
            <a:r>
              <a:rPr lang="zh-CN" altLang="en-US" sz="2000" spc="-100" dirty="0">
                <a:solidFill>
                  <a:srgbClr val="00004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最优沟通实践评估</a:t>
            </a:r>
            <a:endParaRPr lang="en-US" altLang="zh-CN" sz="2000" spc="-100" dirty="0">
              <a:solidFill>
                <a:srgbClr val="000046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316215" y="6488668"/>
            <a:ext cx="50816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00" dirty="0" smtClean="0">
                <a:solidFill>
                  <a:srgbClr val="C00000"/>
                </a:solidFill>
              </a:rPr>
              <a:t>Tan </a:t>
            </a:r>
            <a:r>
              <a:rPr lang="en-US" altLang="zh-CN" sz="900" dirty="0">
                <a:solidFill>
                  <a:srgbClr val="C00000"/>
                </a:solidFill>
              </a:rPr>
              <a:t>and </a:t>
            </a:r>
            <a:r>
              <a:rPr lang="en-US" altLang="zh-CN" sz="900" dirty="0" smtClean="0">
                <a:solidFill>
                  <a:srgbClr val="C00000"/>
                </a:solidFill>
              </a:rPr>
              <a:t>Zhou</a:t>
            </a:r>
            <a:r>
              <a:rPr lang="en-US" altLang="zh-CN" sz="900" dirty="0">
                <a:solidFill>
                  <a:srgbClr val="C00000"/>
                </a:solidFill>
              </a:rPr>
              <a:t>. How to Communicate when Submitting Patches: an Empirical Study of the Linux Kernel. ACM on Human-Computer Interaction. CSCW 2019</a:t>
            </a:r>
            <a:endParaRPr lang="zh-CN" altLang="en-US" sz="900" dirty="0">
              <a:solidFill>
                <a:srgbClr val="C00000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609600" y="1165233"/>
            <a:ext cx="11084560" cy="4129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62793" indent="-359991">
              <a:lnSpc>
                <a:spcPts val="25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en-US" altLang="zh-CN" sz="2400" spc="-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Linux kernel</a:t>
            </a:r>
            <a:r>
              <a:rPr lang="zh-CN" altLang="en-US" sz="2400" spc="-1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：</a:t>
            </a:r>
            <a:r>
              <a:rPr lang="en-US" altLang="zh-CN" sz="2400" spc="-1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– </a:t>
            </a:r>
            <a:r>
              <a:rPr lang="en-US" altLang="zh-CN" sz="2400" spc="-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what to say, how to say it</a:t>
            </a:r>
          </a:p>
        </p:txBody>
      </p:sp>
    </p:spTree>
    <p:extLst>
      <p:ext uri="{BB962C8B-B14F-4D97-AF65-F5344CB8AC3E}">
        <p14:creationId xmlns:p14="http://schemas.microsoft.com/office/powerpoint/2010/main" val="1877863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小结</a:t>
            </a:r>
            <a:endParaRPr 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了解开源代码托管平台，</a:t>
            </a:r>
            <a:endParaRPr lang="en-US" altLang="zh-CN" dirty="0" smtClean="0"/>
          </a:p>
          <a:p>
            <a:endParaRPr lang="en-US" altLang="zh-CN" dirty="0"/>
          </a:p>
          <a:p>
            <a:r>
              <a:rPr lang="zh-CN" altLang="en-US" dirty="0" smtClean="0"/>
              <a:t>广泛搜索开源项目</a:t>
            </a:r>
            <a:endParaRPr lang="en-US" altLang="zh-CN" dirty="0" smtClean="0"/>
          </a:p>
          <a:p>
            <a:endParaRPr lang="en-US" dirty="0"/>
          </a:p>
          <a:p>
            <a:r>
              <a:rPr lang="zh-CN" altLang="en-US" dirty="0" smtClean="0"/>
              <a:t>定位特定项目，寻找进入机制</a:t>
            </a:r>
            <a:endParaRPr lang="en-US" altLang="zh-CN" dirty="0" smtClean="0"/>
          </a:p>
          <a:p>
            <a:endParaRPr lang="en-US" dirty="0"/>
          </a:p>
          <a:p>
            <a:r>
              <a:rPr lang="zh-CN" altLang="en-US" dirty="0" smtClean="0"/>
              <a:t>积极贡献，从</a:t>
            </a:r>
            <a:r>
              <a:rPr lang="en-US" altLang="zh-CN" dirty="0" smtClean="0"/>
              <a:t>easy task</a:t>
            </a:r>
            <a:r>
              <a:rPr lang="zh-CN" altLang="en-US" dirty="0" smtClean="0"/>
              <a:t>开始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6809806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引子</a:t>
            </a:r>
            <a:endParaRPr 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了解开源代码托管平台或教学平台：</a:t>
            </a:r>
            <a:endParaRPr lang="en-US" altLang="zh-CN" dirty="0" smtClean="0"/>
          </a:p>
          <a:p>
            <a:pPr lvl="1"/>
            <a:r>
              <a:rPr lang="en-US" altLang="zh-CN" sz="2000" dirty="0" smtClean="0">
                <a:latin typeface="+mn-ea"/>
                <a:hlinkClick r:id="rId2"/>
              </a:rPr>
              <a:t>https://github.com/osslab-pku/OSSDevelopment/</a:t>
            </a:r>
            <a:endParaRPr lang="en-US" altLang="zh-CN" sz="2000" dirty="0" smtClean="0">
              <a:latin typeface="+mn-ea"/>
            </a:endParaRPr>
          </a:p>
          <a:p>
            <a:pPr lvl="1"/>
            <a:r>
              <a:rPr lang="en-US" altLang="zh-CN" sz="2000" dirty="0" smtClean="0">
                <a:latin typeface="+mn-ea"/>
                <a:hlinkClick r:id="rId3"/>
              </a:rPr>
              <a:t>https://gitee.com/osslab/ossdevelopment</a:t>
            </a:r>
            <a:endParaRPr lang="en-US" altLang="zh-CN" sz="2000" dirty="0" smtClean="0">
              <a:latin typeface="+mn-ea"/>
            </a:endParaRPr>
          </a:p>
          <a:p>
            <a:pPr lvl="1"/>
            <a:r>
              <a:rPr lang="en-US" altLang="zh-CN" sz="2000" dirty="0" smtClean="0">
                <a:latin typeface="+mn-ea"/>
                <a:hlinkClick r:id="rId4"/>
              </a:rPr>
              <a:t>https://code.educoder.net/projects/minghui/OSSDevelopment/</a:t>
            </a:r>
            <a:endParaRPr lang="en-US" altLang="zh-CN" sz="2000" dirty="0" smtClean="0">
              <a:latin typeface="+mn-ea"/>
            </a:endParaRPr>
          </a:p>
          <a:p>
            <a:pPr lvl="1"/>
            <a:endParaRPr lang="en-US" altLang="zh-CN" sz="2000" dirty="0">
              <a:latin typeface="+mn-ea"/>
            </a:endParaRPr>
          </a:p>
          <a:p>
            <a:r>
              <a:rPr lang="zh-CN" altLang="en-US" dirty="0" smtClean="0">
                <a:latin typeface="+mn-ea"/>
              </a:rPr>
              <a:t>了解开源项目的开发活动：</a:t>
            </a:r>
            <a:endParaRPr lang="en-US" altLang="zh-CN" dirty="0" smtClean="0">
              <a:latin typeface="+mn-ea"/>
            </a:endParaRPr>
          </a:p>
          <a:p>
            <a:pPr lvl="1"/>
            <a:r>
              <a:rPr lang="zh-CN" altLang="en-US" sz="2000" dirty="0" smtClean="0">
                <a:latin typeface="+mn-ea"/>
              </a:rPr>
              <a:t>搜索自己感兴趣的技术或项目，或任意搜索，定位相关主页，了解开发活动</a:t>
            </a:r>
            <a:endParaRPr lang="en-US" altLang="zh-CN" sz="2000" dirty="0" smtClean="0">
              <a:latin typeface="+mn-ea"/>
            </a:endParaRPr>
          </a:p>
          <a:p>
            <a:endParaRPr lang="en-US" altLang="zh-CN" sz="2400" dirty="0" smtClean="0">
              <a:latin typeface="+mn-ea"/>
            </a:endParaRPr>
          </a:p>
          <a:p>
            <a:pPr lvl="1"/>
            <a:endParaRPr lang="en-US" altLang="zh-CN" sz="2000" dirty="0" smtClean="0">
              <a:latin typeface="+mn-ea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563460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7A6F46E-BD2C-214C-B3FA-692915CB36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86197" y="332800"/>
            <a:ext cx="8224405" cy="1325563"/>
          </a:xfrm>
        </p:spPr>
        <p:txBody>
          <a:bodyPr>
            <a:normAutofit/>
          </a:bodyPr>
          <a:lstStyle/>
          <a:p>
            <a:r>
              <a:rPr lang="en-US" altLang="zh-CN" sz="4000" b="1" dirty="0">
                <a:solidFill>
                  <a:srgbClr val="9A0001"/>
                </a:solidFill>
                <a:latin typeface="+mj-ea"/>
                <a:cs typeface="Arial" panose="020B0604020202020204" pitchFamily="34" charset="0"/>
              </a:rPr>
              <a:t>1</a:t>
            </a:r>
            <a:r>
              <a:rPr lang="zh-CN" altLang="en-US" sz="4000" b="1" dirty="0" smtClean="0">
                <a:solidFill>
                  <a:srgbClr val="9A0001"/>
                </a:solidFill>
                <a:latin typeface="+mj-ea"/>
                <a:cs typeface="Arial" panose="020B0604020202020204" pitchFamily="34" charset="0"/>
              </a:rPr>
              <a:t>、寻找开源项目的进入</a:t>
            </a:r>
            <a:r>
              <a:rPr lang="zh-CN" altLang="en-US" sz="4000" b="1" dirty="0" smtClean="0">
                <a:solidFill>
                  <a:srgbClr val="9A0001"/>
                </a:solidFill>
                <a:latin typeface="+mj-ea"/>
                <a:cs typeface="Arial" panose="020B0604020202020204" pitchFamily="34" charset="0"/>
              </a:rPr>
              <a:t>机制</a:t>
            </a:r>
            <a:r>
              <a:rPr lang="zh-CN" altLang="en-US" sz="4000" b="1" dirty="0">
                <a:solidFill>
                  <a:srgbClr val="9A0001"/>
                </a:solidFill>
                <a:latin typeface="+mj-ea"/>
                <a:cs typeface="Arial" panose="020B0604020202020204" pitchFamily="34" charset="0"/>
              </a:rPr>
              <a:t>和</a:t>
            </a:r>
            <a:r>
              <a:rPr lang="zh-CN" altLang="en-US" sz="4000" b="1" dirty="0" smtClean="0">
                <a:solidFill>
                  <a:srgbClr val="9A0001"/>
                </a:solidFill>
                <a:latin typeface="+mj-ea"/>
                <a:cs typeface="Arial" panose="020B0604020202020204" pitchFamily="34" charset="0"/>
              </a:rPr>
              <a:t>规范</a:t>
            </a:r>
            <a:endParaRPr lang="zh-CN" altLang="en-US" sz="4000" b="1" dirty="0">
              <a:solidFill>
                <a:srgbClr val="9A0001"/>
              </a:solidFill>
              <a:latin typeface="+mj-ea"/>
              <a:cs typeface="Arial" panose="020B0604020202020204" pitchFamily="34" charset="0"/>
            </a:endParaRP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0EBC68FA-DD4B-154E-99B1-843A8E91F49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sz="2400" b="1" dirty="0"/>
              <a:t>贡献</a:t>
            </a:r>
            <a:r>
              <a:rPr kumimoji="1" lang="zh-CN" altLang="en-US" sz="2400" b="1" dirty="0" smtClean="0"/>
              <a:t>指南（例如</a:t>
            </a:r>
            <a:r>
              <a:rPr kumimoji="1" lang="en-US" altLang="zh-CN" sz="2400" b="1" dirty="0" smtClean="0"/>
              <a:t>contributing.md</a:t>
            </a:r>
            <a:r>
              <a:rPr kumimoji="1" lang="zh-CN" altLang="en-US" sz="2400" b="1" dirty="0" smtClean="0"/>
              <a:t>文件）</a:t>
            </a:r>
            <a:endParaRPr kumimoji="1" lang="en-US" altLang="zh-CN" sz="2400" b="1" dirty="0" smtClean="0"/>
          </a:p>
          <a:p>
            <a:pPr>
              <a:lnSpc>
                <a:spcPct val="150000"/>
              </a:lnSpc>
            </a:pPr>
            <a:endParaRPr kumimoji="1" lang="en" altLang="zh-CN" sz="2000" dirty="0"/>
          </a:p>
          <a:p>
            <a:pPr>
              <a:lnSpc>
                <a:spcPct val="150000"/>
              </a:lnSpc>
            </a:pPr>
            <a:r>
              <a:rPr kumimoji="1" lang="en-US" altLang="zh-CN" sz="2400" b="1" dirty="0" smtClean="0"/>
              <a:t>issue</a:t>
            </a:r>
            <a:r>
              <a:rPr kumimoji="1" lang="zh-CN" altLang="en-US" sz="2400" b="1" dirty="0" smtClean="0"/>
              <a:t>提交指南</a:t>
            </a:r>
            <a:endParaRPr kumimoji="1" lang="en-US" altLang="zh-CN" sz="2400" b="1" dirty="0" smtClean="0"/>
          </a:p>
          <a:p>
            <a:pPr>
              <a:lnSpc>
                <a:spcPct val="150000"/>
              </a:lnSpc>
            </a:pPr>
            <a:endParaRPr kumimoji="1" lang="en-US" altLang="zh-CN" sz="2400" b="1" dirty="0"/>
          </a:p>
          <a:p>
            <a:pPr>
              <a:lnSpc>
                <a:spcPct val="150000"/>
              </a:lnSpc>
            </a:pPr>
            <a:r>
              <a:rPr kumimoji="1" lang="en-US" altLang="zh-CN" sz="2400" b="1" dirty="0" smtClean="0"/>
              <a:t>patch</a:t>
            </a:r>
            <a:r>
              <a:rPr kumimoji="1" lang="zh-CN" altLang="en-US" sz="2400" b="1" dirty="0" smtClean="0"/>
              <a:t>提交指南</a:t>
            </a:r>
            <a:endParaRPr kumimoji="1" lang="en-US" altLang="zh-CN" sz="2400" b="1" dirty="0"/>
          </a:p>
          <a:p>
            <a:pPr lvl="1">
              <a:lnSpc>
                <a:spcPct val="150000"/>
              </a:lnSpc>
            </a:pPr>
            <a:endParaRPr kumimoji="1" lang="en" altLang="zh-CN" sz="2000" i="1" dirty="0"/>
          </a:p>
          <a:p>
            <a:pPr lvl="1">
              <a:lnSpc>
                <a:spcPct val="150000"/>
              </a:lnSpc>
            </a:pPr>
            <a:endParaRPr kumimoji="1" lang="en" altLang="zh-CN" sz="2000" dirty="0"/>
          </a:p>
          <a:p>
            <a:pPr lvl="1"/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155494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2D6FDEA-B7AB-BB46-8A99-39C1246263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85520" y="117686"/>
            <a:ext cx="9644356" cy="1325563"/>
          </a:xfrm>
        </p:spPr>
        <p:txBody>
          <a:bodyPr/>
          <a:lstStyle/>
          <a:p>
            <a:r>
              <a:rPr kumimoji="1" lang="zh-CN" altLang="en-US" dirty="0" smtClean="0">
                <a:latin typeface="+mj-ea"/>
              </a:rPr>
              <a:t>以</a:t>
            </a:r>
            <a:r>
              <a:rPr kumimoji="1" lang="en-US" altLang="zh-CN" dirty="0" err="1" smtClean="0">
                <a:latin typeface="+mj-ea"/>
              </a:rPr>
              <a:t>openEuler</a:t>
            </a:r>
            <a:r>
              <a:rPr kumimoji="1" lang="zh-CN" altLang="en-US" dirty="0" smtClean="0">
                <a:latin typeface="+mj-ea"/>
              </a:rPr>
              <a:t>和</a:t>
            </a:r>
            <a:r>
              <a:rPr kumimoji="1" lang="en-US" altLang="zh-CN" dirty="0" smtClean="0">
                <a:latin typeface="+mj-ea"/>
              </a:rPr>
              <a:t>node</a:t>
            </a:r>
            <a:r>
              <a:rPr kumimoji="1" lang="en-US" altLang="zh-CN" dirty="0" smtClean="0">
                <a:latin typeface="+mj-ea"/>
              </a:rPr>
              <a:t>.js</a:t>
            </a:r>
            <a:r>
              <a:rPr kumimoji="1" lang="zh-CN" altLang="en-US" dirty="0" smtClean="0">
                <a:latin typeface="+mj-ea"/>
              </a:rPr>
              <a:t>为</a:t>
            </a:r>
            <a:r>
              <a:rPr kumimoji="1" lang="zh-CN" altLang="en-US" dirty="0">
                <a:latin typeface="+mj-ea"/>
              </a:rPr>
              <a:t>例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D9C02250-DFE2-2B40-9A28-C4FA91D8386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85520" y="1292203"/>
            <a:ext cx="8972896" cy="2199142"/>
          </a:xfrm>
        </p:spPr>
        <p:txBody>
          <a:bodyPr>
            <a:normAutofit fontScale="70000" lnSpcReduction="20000"/>
          </a:bodyPr>
          <a:lstStyle/>
          <a:p>
            <a:pPr>
              <a:lnSpc>
                <a:spcPct val="150000"/>
              </a:lnSpc>
            </a:pPr>
            <a:r>
              <a:rPr lang="en" altLang="zh-CN" sz="2400" dirty="0">
                <a:latin typeface="+mn-ea"/>
              </a:rPr>
              <a:t>openEuler</a:t>
            </a:r>
            <a:r>
              <a:rPr lang="zh-CN" altLang="en-US" sz="2400" dirty="0">
                <a:latin typeface="+mn-ea"/>
              </a:rPr>
              <a:t>是一</a:t>
            </a:r>
            <a:r>
              <a:rPr lang="zh-CN" altLang="en-US" sz="2400" dirty="0" smtClean="0">
                <a:latin typeface="+mn-ea"/>
              </a:rPr>
              <a:t>个</a:t>
            </a:r>
            <a:r>
              <a:rPr lang="en-US" altLang="zh-CN" sz="2400" dirty="0" smtClean="0">
                <a:latin typeface="+mn-ea"/>
              </a:rPr>
              <a:t>Linux</a:t>
            </a:r>
            <a:r>
              <a:rPr lang="zh-CN" altLang="en-US" sz="2400" dirty="0">
                <a:latin typeface="+mn-ea"/>
              </a:rPr>
              <a:t>操作系统</a:t>
            </a:r>
            <a:r>
              <a:rPr lang="en-US" altLang="zh-CN" sz="2400" dirty="0">
                <a:latin typeface="+mn-ea"/>
              </a:rPr>
              <a:t>(2019.9.18</a:t>
            </a:r>
            <a:r>
              <a:rPr lang="zh-CN" altLang="en-US" sz="2400" dirty="0">
                <a:latin typeface="+mn-ea"/>
              </a:rPr>
              <a:t>上线</a:t>
            </a:r>
            <a:r>
              <a:rPr lang="en-US" altLang="zh-CN" sz="2400" dirty="0">
                <a:latin typeface="+mn-ea"/>
              </a:rPr>
              <a:t>)</a:t>
            </a:r>
            <a:r>
              <a:rPr lang="zh-CN" altLang="en-US" sz="2400" dirty="0">
                <a:latin typeface="+mn-ea"/>
              </a:rPr>
              <a:t>，旨在通过开放的社区形式构建一个支持多处理架构的软件生态体系</a:t>
            </a:r>
            <a:r>
              <a:rPr lang="zh-CN" altLang="en-US" sz="2400" dirty="0" smtClean="0">
                <a:latin typeface="+mn-ea"/>
              </a:rPr>
              <a:t>。许可证：</a:t>
            </a:r>
            <a:r>
              <a:rPr lang="en-US" altLang="zh-CN" sz="2400" dirty="0" smtClean="0">
                <a:latin typeface="+mn-ea"/>
              </a:rPr>
              <a:t>MulanPSL2</a:t>
            </a:r>
            <a:endParaRPr lang="en-US" altLang="zh-CN" sz="2400" dirty="0">
              <a:latin typeface="+mn-ea"/>
            </a:endParaRPr>
          </a:p>
          <a:p>
            <a:pPr lvl="1">
              <a:lnSpc>
                <a:spcPct val="150000"/>
              </a:lnSpc>
            </a:pPr>
            <a:r>
              <a:rPr lang="zh-CN" altLang="en-US" sz="2000" dirty="0">
                <a:latin typeface="+mn-ea"/>
              </a:rPr>
              <a:t>基于</a:t>
            </a:r>
            <a:r>
              <a:rPr lang="en-US" sz="2000" dirty="0" err="1">
                <a:latin typeface="+mn-ea"/>
              </a:rPr>
              <a:t>openEuler</a:t>
            </a:r>
            <a:r>
              <a:rPr lang="zh-CN" altLang="en-US" sz="2000" dirty="0">
                <a:latin typeface="+mn-ea"/>
              </a:rPr>
              <a:t>的</a:t>
            </a:r>
            <a:r>
              <a:rPr lang="en-US" sz="2000" dirty="0">
                <a:latin typeface="+mn-ea"/>
              </a:rPr>
              <a:t>OS</a:t>
            </a:r>
            <a:r>
              <a:rPr lang="zh-CN" altLang="en-US" sz="2000" dirty="0">
                <a:latin typeface="+mn-ea"/>
              </a:rPr>
              <a:t>发行版</a:t>
            </a:r>
            <a:r>
              <a:rPr lang="zh-CN" altLang="en-US" sz="2000" dirty="0" smtClean="0">
                <a:latin typeface="+mn-ea"/>
              </a:rPr>
              <a:t>：</a:t>
            </a:r>
            <a:endParaRPr lang="en-US" altLang="zh-CN" sz="2000" dirty="0" smtClean="0">
              <a:latin typeface="+mn-ea"/>
            </a:endParaRPr>
          </a:p>
          <a:p>
            <a:pPr>
              <a:lnSpc>
                <a:spcPct val="150000"/>
              </a:lnSpc>
            </a:pPr>
            <a:endParaRPr lang="en-US" altLang="zh-CN" sz="2400" b="1" dirty="0" smtClean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+mn-ea"/>
              </a:rPr>
              <a:t>Node.js</a:t>
            </a:r>
            <a:r>
              <a:rPr lang="zh-CN" altLang="en-US" sz="2400" dirty="0" smtClean="0">
                <a:latin typeface="+mn-ea"/>
              </a:rPr>
              <a:t> 是一个能够</a:t>
            </a:r>
            <a:r>
              <a:rPr lang="zh-CN" altLang="en-US" sz="2400" dirty="0">
                <a:latin typeface="+mn-ea"/>
              </a:rPr>
              <a:t>在服务器端运行 </a:t>
            </a:r>
            <a:r>
              <a:rPr lang="en-US" altLang="zh-CN" sz="2400" dirty="0">
                <a:latin typeface="+mn-ea"/>
              </a:rPr>
              <a:t>JavaScript</a:t>
            </a:r>
            <a:r>
              <a:rPr lang="zh-CN" altLang="en-US" sz="2400" dirty="0">
                <a:latin typeface="+mn-ea"/>
              </a:rPr>
              <a:t> </a:t>
            </a:r>
            <a:r>
              <a:rPr lang="zh-CN" altLang="en-US" sz="2400" dirty="0" smtClean="0">
                <a:latin typeface="+mn-ea"/>
              </a:rPr>
              <a:t>的跨</a:t>
            </a:r>
            <a:r>
              <a:rPr lang="zh-CN" altLang="en-US" sz="2400" dirty="0">
                <a:latin typeface="+mn-ea"/>
              </a:rPr>
              <a:t>平台运行环境</a:t>
            </a:r>
            <a:r>
              <a:rPr lang="zh-CN" altLang="en-US" sz="2400" dirty="0" smtClean="0">
                <a:latin typeface="+mn-ea"/>
              </a:rPr>
              <a:t>。许可证：</a:t>
            </a:r>
            <a:r>
              <a:rPr lang="en-US" altLang="zh-CN" sz="2400" dirty="0" smtClean="0">
                <a:latin typeface="+mn-ea"/>
              </a:rPr>
              <a:t>MIT</a:t>
            </a:r>
            <a:endParaRPr lang="zh-CN" altLang="en-US" sz="2400" dirty="0">
              <a:latin typeface="+mn-ea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97DE8A4E-0783-A341-AB4C-85D11AA2DF3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8895" y="4380563"/>
            <a:ext cx="3845255" cy="172882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72E948BE-0739-1F47-B27C-369AFF4EED7E}"/>
              </a:ext>
            </a:extLst>
          </p:cNvPr>
          <p:cNvSpPr txBox="1"/>
          <p:nvPr/>
        </p:nvSpPr>
        <p:spPr>
          <a:xfrm>
            <a:off x="1516628" y="3799081"/>
            <a:ext cx="38061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dirty="0"/>
              <a:t>源代码：</a:t>
            </a:r>
            <a:r>
              <a:rPr kumimoji="1" lang="en" altLang="zh-CN" dirty="0">
                <a:hlinkClick r:id="rId3"/>
              </a:rPr>
              <a:t>https://gitee.com/openeuler</a:t>
            </a:r>
            <a:endParaRPr kumimoji="1" lang="en" altLang="zh-CN" dirty="0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48619" y="2030753"/>
            <a:ext cx="1690524" cy="483007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2798" y="2001235"/>
            <a:ext cx="1860828" cy="53166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5781" y="1970933"/>
            <a:ext cx="2263916" cy="646833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83343" y="334705"/>
            <a:ext cx="2712912" cy="957498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50564" y="2648068"/>
            <a:ext cx="1589638" cy="975460"/>
          </a:xfrm>
          <a:prstGeom prst="rect">
            <a:avLst/>
          </a:prstGeom>
        </p:spPr>
      </p:pic>
      <p:sp>
        <p:nvSpPr>
          <p:cNvPr id="13" name="文本框 12">
            <a:extLst>
              <a:ext uri="{FF2B5EF4-FFF2-40B4-BE49-F238E27FC236}">
                <a16:creationId xmlns:a16="http://schemas.microsoft.com/office/drawing/2014/main" id="{72E948BE-0739-1F47-B27C-369AFF4EED7E}"/>
              </a:ext>
            </a:extLst>
          </p:cNvPr>
          <p:cNvSpPr txBox="1"/>
          <p:nvPr/>
        </p:nvSpPr>
        <p:spPr>
          <a:xfrm>
            <a:off x="6331134" y="3803115"/>
            <a:ext cx="36058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dirty="0"/>
              <a:t>源代码：</a:t>
            </a:r>
            <a:r>
              <a:rPr kumimoji="1" lang="en" altLang="zh-CN" dirty="0">
                <a:hlinkClick r:id="rId9"/>
              </a:rPr>
              <a:t>https://</a:t>
            </a:r>
            <a:r>
              <a:rPr kumimoji="1" lang="en" altLang="zh-CN" dirty="0" smtClean="0">
                <a:hlinkClick r:id="rId9"/>
              </a:rPr>
              <a:t>github.com/nodejs</a:t>
            </a:r>
            <a:endParaRPr kumimoji="1" lang="en" altLang="zh-CN" dirty="0"/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417017" y="4259944"/>
            <a:ext cx="3150702" cy="21076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54429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内容占位符 4">
            <a:extLst>
              <a:ext uri="{FF2B5EF4-FFF2-40B4-BE49-F238E27FC236}">
                <a16:creationId xmlns:a16="http://schemas.microsoft.com/office/drawing/2014/main" id="{6E6A9713-EB08-1642-BBBA-366405335C0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51909" y="3451655"/>
            <a:ext cx="5511099" cy="2352876"/>
          </a:xfr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99124BAE-706A-1442-8A91-B3F83B9CF56B}"/>
              </a:ext>
            </a:extLst>
          </p:cNvPr>
          <p:cNvSpPr txBox="1"/>
          <p:nvPr/>
        </p:nvSpPr>
        <p:spPr>
          <a:xfrm>
            <a:off x="1100598" y="1929884"/>
            <a:ext cx="49888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dirty="0">
                <a:latin typeface="华文细黑" panose="02010600040101010101" pitchFamily="2" charset="-122"/>
                <a:ea typeface="华文细黑" panose="02010600040101010101" pitchFamily="2" charset="-122"/>
              </a:rPr>
              <a:t>以</a:t>
            </a:r>
            <a:r>
              <a:rPr kumimoji="1" lang="en" altLang="zh-CN" dirty="0">
                <a:latin typeface="华文细黑" panose="02010600040101010101" pitchFamily="2" charset="-122"/>
                <a:ea typeface="华文细黑" panose="02010600040101010101" pitchFamily="2" charset="-122"/>
                <a:hlinkClick r:id="rId3"/>
              </a:rPr>
              <a:t>https://gitee.com/openeuler/A-Tune</a:t>
            </a:r>
            <a:r>
              <a:rPr kumimoji="1" lang="zh-CN" altLang="en" dirty="0">
                <a:latin typeface="华文细黑" panose="02010600040101010101" pitchFamily="2" charset="-122"/>
                <a:ea typeface="华文细黑" panose="02010600040101010101" pitchFamily="2" charset="-122"/>
              </a:rPr>
              <a:t>为例</a:t>
            </a:r>
            <a:endParaRPr kumimoji="1" lang="zh-CN" altLang="en-US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B95E189B-8B3C-224B-9467-7E2F5553B8A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84622" y="1347029"/>
            <a:ext cx="4227954" cy="4984173"/>
          </a:xfrm>
          <a:prstGeom prst="rect">
            <a:avLst/>
          </a:prstGeom>
        </p:spPr>
      </p:pic>
      <p:sp>
        <p:nvSpPr>
          <p:cNvPr id="8" name="标题 1">
            <a:extLst>
              <a:ext uri="{FF2B5EF4-FFF2-40B4-BE49-F238E27FC236}">
                <a16:creationId xmlns:a16="http://schemas.microsoft.com/office/drawing/2014/main" id="{D341F44D-832C-2742-B8A4-CFFAE5D15845}"/>
              </a:ext>
            </a:extLst>
          </p:cNvPr>
          <p:cNvSpPr txBox="1">
            <a:spLocks/>
          </p:cNvSpPr>
          <p:nvPr/>
        </p:nvSpPr>
        <p:spPr>
          <a:xfrm>
            <a:off x="763572" y="144447"/>
            <a:ext cx="5887771" cy="1083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kumimoji="1" lang="zh-CN" altLang="en-US" sz="3600" dirty="0">
                <a:latin typeface="+mj-ea"/>
              </a:rPr>
              <a:t>贡献指南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49B1F935-0385-7846-AB36-F77072674D3E}"/>
              </a:ext>
            </a:extLst>
          </p:cNvPr>
          <p:cNvSpPr txBox="1"/>
          <p:nvPr/>
        </p:nvSpPr>
        <p:spPr>
          <a:xfrm>
            <a:off x="984799" y="2500244"/>
            <a:ext cx="51375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dirty="0">
                <a:latin typeface="华文细黑" panose="02010600040101010101" pitchFamily="2" charset="-122"/>
                <a:ea typeface="华文细黑" panose="02010600040101010101" pitchFamily="2" charset="-122"/>
              </a:rPr>
              <a:t>大多的</a:t>
            </a:r>
            <a:r>
              <a:rPr kumimoji="1" lang="en-US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repo</a:t>
            </a:r>
            <a:r>
              <a:rPr kumimoji="1" lang="zh-CN" altLang="en-US" dirty="0">
                <a:latin typeface="华文细黑" panose="02010600040101010101" pitchFamily="2" charset="-122"/>
                <a:ea typeface="华文细黑" panose="02010600040101010101" pitchFamily="2" charset="-122"/>
              </a:rPr>
              <a:t>的贡献指南包含在</a:t>
            </a:r>
            <a:r>
              <a:rPr kumimoji="1" lang="en-US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readme</a:t>
            </a:r>
            <a:r>
              <a:rPr kumimoji="1" lang="zh-CN" altLang="en-US" dirty="0">
                <a:latin typeface="华文细黑" panose="02010600040101010101" pitchFamily="2" charset="-122"/>
                <a:ea typeface="华文细黑" panose="02010600040101010101" pitchFamily="2" charset="-122"/>
              </a:rPr>
              <a:t>中，没有专门的</a:t>
            </a:r>
            <a:r>
              <a:rPr kumimoji="1" lang="en-US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contributing.md</a:t>
            </a:r>
            <a:r>
              <a:rPr kumimoji="1" lang="zh-CN" altLang="en-US" dirty="0">
                <a:latin typeface="华文细黑" panose="02010600040101010101" pitchFamily="2" charset="-122"/>
                <a:ea typeface="华文细黑" panose="02010600040101010101" pitchFamily="2" charset="-122"/>
              </a:rPr>
              <a:t>。</a:t>
            </a:r>
            <a:endParaRPr kumimoji="1" lang="en-US" altLang="zh-CN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3979" y="1044835"/>
            <a:ext cx="2268339" cy="80059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0774" y="371569"/>
            <a:ext cx="1589638" cy="9754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55104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C002ECB-132E-A943-BEED-F96C2C5B75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273" y="10160"/>
            <a:ext cx="9010526" cy="1325563"/>
          </a:xfrm>
        </p:spPr>
        <p:txBody>
          <a:bodyPr>
            <a:normAutofit/>
          </a:bodyPr>
          <a:lstStyle/>
          <a:p>
            <a:r>
              <a:rPr kumimoji="1" lang="zh-CN" altLang="en-US" dirty="0">
                <a:latin typeface="+mj-ea"/>
              </a:rPr>
              <a:t>提交</a:t>
            </a:r>
            <a:r>
              <a:rPr kumimoji="1" lang="en-US" altLang="zh-CN" dirty="0">
                <a:latin typeface="+mj-ea"/>
              </a:rPr>
              <a:t>issue</a:t>
            </a:r>
            <a:endParaRPr kumimoji="1" lang="zh-CN" altLang="en-US" dirty="0">
              <a:latin typeface="+mj-ea"/>
            </a:endParaRPr>
          </a:p>
        </p:txBody>
      </p:sp>
      <p:pic>
        <p:nvPicPr>
          <p:cNvPr id="5" name="内容占位符 4">
            <a:extLst>
              <a:ext uri="{FF2B5EF4-FFF2-40B4-BE49-F238E27FC236}">
                <a16:creationId xmlns:a16="http://schemas.microsoft.com/office/drawing/2014/main" id="{078307C6-DDF0-6446-B3C5-2933F8AA120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041515" y="1905442"/>
            <a:ext cx="4444171" cy="420810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77FCDCA2-5F28-FA44-894E-BA318B93F5B4}"/>
              </a:ext>
            </a:extLst>
          </p:cNvPr>
          <p:cNvSpPr txBox="1"/>
          <p:nvPr/>
        </p:nvSpPr>
        <p:spPr>
          <a:xfrm>
            <a:off x="885307" y="1258839"/>
            <a:ext cx="167385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2400" dirty="0" err="1">
                <a:latin typeface="Microsoft YaHei" panose="020B0503020204020204" pitchFamily="34" charset="-122"/>
                <a:ea typeface="Microsoft YaHei" panose="020B0503020204020204" pitchFamily="34" charset="-122"/>
              </a:rPr>
              <a:t>openEuler</a:t>
            </a:r>
            <a:endParaRPr kumimoji="1" lang="zh-CN" altLang="en-US" sz="2400" dirty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36567EA8-2BD6-A242-9B5A-A41B88C541A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43307" y="3928710"/>
            <a:ext cx="4749813" cy="273089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A67DF08D-39CD-F94B-A307-FFA69D53A29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43307" y="1489671"/>
            <a:ext cx="4546613" cy="211975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8" name="文本框 7"/>
          <p:cNvSpPr txBox="1"/>
          <p:nvPr/>
        </p:nvSpPr>
        <p:spPr>
          <a:xfrm>
            <a:off x="6444905" y="788308"/>
            <a:ext cx="36409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Node.js</a:t>
            </a:r>
            <a:r>
              <a:rPr lang="zh-CN" altLang="en-US" sz="2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社区</a:t>
            </a:r>
            <a:endParaRPr lang="en-US" sz="24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899858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C41FBD8-CF4A-BF4F-861A-264619CE7C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7434" y="102956"/>
            <a:ext cx="7739149" cy="1058234"/>
          </a:xfrm>
        </p:spPr>
        <p:txBody>
          <a:bodyPr>
            <a:normAutofit/>
          </a:bodyPr>
          <a:lstStyle/>
          <a:p>
            <a:r>
              <a:rPr kumimoji="1" lang="zh-CN" altLang="en-US" dirty="0">
                <a:latin typeface="+mj-ea"/>
              </a:rPr>
              <a:t>提交</a:t>
            </a:r>
            <a:r>
              <a:rPr kumimoji="1" lang="en-US" altLang="zh-CN" dirty="0">
                <a:latin typeface="+mj-ea"/>
              </a:rPr>
              <a:t>PR</a:t>
            </a:r>
            <a:endParaRPr kumimoji="1" lang="zh-CN" altLang="en-US" dirty="0">
              <a:latin typeface="+mj-ea"/>
            </a:endParaRPr>
          </a:p>
        </p:txBody>
      </p:sp>
      <p:pic>
        <p:nvPicPr>
          <p:cNvPr id="5" name="内容占位符 4">
            <a:extLst>
              <a:ext uri="{FF2B5EF4-FFF2-40B4-BE49-F238E27FC236}">
                <a16:creationId xmlns:a16="http://schemas.microsoft.com/office/drawing/2014/main" id="{39B4B78D-F431-404F-9697-B6BC065A9CE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00794" y="1507245"/>
            <a:ext cx="5321300" cy="2413000"/>
          </a:xfr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3402D8D7-59B3-364E-AA58-9215A070690B}"/>
              </a:ext>
            </a:extLst>
          </p:cNvPr>
          <p:cNvSpPr txBox="1"/>
          <p:nvPr/>
        </p:nvSpPr>
        <p:spPr>
          <a:xfrm>
            <a:off x="800794" y="1145744"/>
            <a:ext cx="167385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24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openEuler</a:t>
            </a:r>
            <a:endParaRPr kumimoji="1"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9D2B1580-B2D3-7A4E-A902-2117A81784A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16303" y="4612354"/>
            <a:ext cx="10527441" cy="1921567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1216303" y="4088214"/>
            <a:ext cx="462326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2400" dirty="0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Linux</a:t>
            </a:r>
            <a:r>
              <a:rPr kumimoji="1" lang="zh-CN" altLang="en-US" sz="2400" dirty="0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 </a:t>
            </a:r>
            <a:r>
              <a:rPr kumimoji="1" lang="en-US" altLang="zh-CN" sz="2400" dirty="0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kernel</a:t>
            </a:r>
            <a:r>
              <a:rPr kumimoji="1" lang="zh-CN" altLang="en-US" sz="2400" dirty="0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指南</a:t>
            </a:r>
            <a:endParaRPr lang="en-US" sz="24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142949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7A6F46E-BD2C-214C-B3FA-692915CB36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sz="4000" b="1" dirty="0">
                <a:solidFill>
                  <a:srgbClr val="9A0001"/>
                </a:solidFill>
                <a:latin typeface="+mj-ea"/>
                <a:cs typeface="Arial" panose="020B0604020202020204" pitchFamily="34" charset="0"/>
              </a:rPr>
              <a:t>2</a:t>
            </a:r>
            <a:r>
              <a:rPr lang="zh-CN" altLang="en-US" sz="4000" b="1" dirty="0" smtClean="0">
                <a:solidFill>
                  <a:srgbClr val="9A0001"/>
                </a:solidFill>
                <a:latin typeface="+mj-ea"/>
                <a:cs typeface="Arial" panose="020B0604020202020204" pitchFamily="34" charset="0"/>
              </a:rPr>
              <a:t>，寻找新人的</a:t>
            </a:r>
            <a:r>
              <a:rPr lang="en-US" altLang="zh-CN" sz="4000" b="1" dirty="0" smtClean="0">
                <a:solidFill>
                  <a:srgbClr val="9A0001"/>
                </a:solidFill>
                <a:latin typeface="+mj-ea"/>
                <a:cs typeface="Arial" panose="020B0604020202020204" pitchFamily="34" charset="0"/>
              </a:rPr>
              <a:t>SIG</a:t>
            </a:r>
            <a:r>
              <a:rPr lang="zh-CN" altLang="en-US" sz="4000" b="1" dirty="0" smtClean="0">
                <a:solidFill>
                  <a:srgbClr val="9A0001"/>
                </a:solidFill>
                <a:latin typeface="+mj-ea"/>
                <a:cs typeface="Arial" panose="020B0604020202020204" pitchFamily="34" charset="0"/>
              </a:rPr>
              <a:t>及其</a:t>
            </a:r>
            <a:r>
              <a:rPr lang="zh-CN" altLang="en-US" sz="4000" b="1" dirty="0">
                <a:solidFill>
                  <a:srgbClr val="9A0001"/>
                </a:solidFill>
                <a:latin typeface="+mj-ea"/>
                <a:cs typeface="Arial" panose="020B0604020202020204" pitchFamily="34" charset="0"/>
              </a:rPr>
              <a:t>会议</a:t>
            </a:r>
            <a:r>
              <a:rPr lang="zh-CN" altLang="en-US" sz="4000" b="1" dirty="0" smtClean="0">
                <a:solidFill>
                  <a:srgbClr val="9A0001"/>
                </a:solidFill>
                <a:latin typeface="+mj-ea"/>
                <a:cs typeface="Arial" panose="020B0604020202020204" pitchFamily="34" charset="0"/>
              </a:rPr>
              <a:t>、</a:t>
            </a:r>
            <a:r>
              <a:rPr lang="en-US" altLang="zh-CN" sz="4000" b="1" dirty="0">
                <a:solidFill>
                  <a:srgbClr val="9A0001"/>
                </a:solidFill>
                <a:latin typeface="+mj-ea"/>
                <a:cs typeface="Arial" panose="020B0604020202020204" pitchFamily="34" charset="0"/>
              </a:rPr>
              <a:t>H</a:t>
            </a:r>
            <a:r>
              <a:rPr lang="en-US" altLang="zh-CN" sz="4000" b="1" dirty="0" smtClean="0">
                <a:solidFill>
                  <a:srgbClr val="9A0001"/>
                </a:solidFill>
                <a:latin typeface="+mj-ea"/>
                <a:cs typeface="Arial" panose="020B0604020202020204" pitchFamily="34" charset="0"/>
              </a:rPr>
              <a:t>ackathon</a:t>
            </a:r>
            <a:r>
              <a:rPr lang="en-US" altLang="zh-CN" sz="4000" b="1" dirty="0">
                <a:solidFill>
                  <a:srgbClr val="9A0001"/>
                </a:solidFill>
                <a:latin typeface="+mj-ea"/>
                <a:cs typeface="Arial" panose="020B0604020202020204" pitchFamily="34" charset="0"/>
              </a:rPr>
              <a:t/>
            </a:r>
            <a:br>
              <a:rPr lang="en-US" altLang="zh-CN" sz="4000" b="1" dirty="0">
                <a:solidFill>
                  <a:srgbClr val="9A0001"/>
                </a:solidFill>
                <a:latin typeface="+mj-ea"/>
                <a:cs typeface="Arial" panose="020B0604020202020204" pitchFamily="34" charset="0"/>
              </a:rPr>
            </a:br>
            <a:endParaRPr lang="zh-CN" altLang="en-US" sz="4000" b="1" dirty="0">
              <a:solidFill>
                <a:srgbClr val="9A0001"/>
              </a:solidFill>
              <a:latin typeface="+mj-ea"/>
              <a:cs typeface="Arial" panose="020B0604020202020204" pitchFamily="34" charset="0"/>
            </a:endParaRP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0EBC68FA-DD4B-154E-99B1-843A8E91F4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26342" y="1331915"/>
            <a:ext cx="8620298" cy="4351339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kumimoji="1" lang="zh-CN" altLang="en-US" sz="2400" b="1" dirty="0" smtClean="0"/>
              <a:t>特定</a:t>
            </a:r>
            <a:r>
              <a:rPr kumimoji="1" lang="zh-CN" altLang="en-US" sz="2400" b="1" dirty="0"/>
              <a:t>于新人的</a:t>
            </a:r>
            <a:r>
              <a:rPr kumimoji="1" lang="en-US" altLang="zh-CN" sz="2400" b="1" dirty="0"/>
              <a:t>SIG</a:t>
            </a:r>
          </a:p>
          <a:p>
            <a:pPr lvl="1">
              <a:lnSpc>
                <a:spcPct val="150000"/>
              </a:lnSpc>
            </a:pPr>
            <a:r>
              <a:rPr kumimoji="1" lang="zh-CN" altLang="en-US" sz="2000" dirty="0" smtClean="0"/>
              <a:t>例如：</a:t>
            </a:r>
            <a:r>
              <a:rPr kumimoji="1" lang="en" altLang="zh-CN" sz="2000" dirty="0">
                <a:hlinkClick r:id="rId2"/>
              </a:rPr>
              <a:t>https://kernelnewbies.org/Linux_Kernel_Newbies</a:t>
            </a:r>
            <a:endParaRPr kumimoji="1" lang="en-US" altLang="zh-CN" sz="2000" dirty="0"/>
          </a:p>
          <a:p>
            <a:pPr lvl="1">
              <a:lnSpc>
                <a:spcPct val="150000"/>
              </a:lnSpc>
            </a:pPr>
            <a:r>
              <a:rPr kumimoji="1" lang="zh-CN" altLang="en-US" sz="2000" dirty="0" smtClean="0"/>
              <a:t>包含</a:t>
            </a:r>
            <a:r>
              <a:rPr kumimoji="1" lang="zh-CN" altLang="en-US" sz="2000" dirty="0"/>
              <a:t>一些新人经常问的问题、适合新人的</a:t>
            </a:r>
            <a:r>
              <a:rPr kumimoji="1" lang="en-US" altLang="zh-CN" sz="2000" dirty="0"/>
              <a:t>issue</a:t>
            </a:r>
            <a:r>
              <a:rPr kumimoji="1" lang="zh-CN" altLang="en-US" sz="2000" dirty="0"/>
              <a:t>、推荐的</a:t>
            </a:r>
            <a:r>
              <a:rPr kumimoji="1" lang="en-US" altLang="zh-CN" sz="2000" dirty="0"/>
              <a:t>mentor</a:t>
            </a:r>
            <a:r>
              <a:rPr kumimoji="1" lang="zh-CN" altLang="en-US" sz="2000" dirty="0"/>
              <a:t>等</a:t>
            </a:r>
            <a:endParaRPr kumimoji="1" lang="en" altLang="zh-CN" sz="2000" dirty="0"/>
          </a:p>
          <a:p>
            <a:pPr lvl="1">
              <a:lnSpc>
                <a:spcPct val="150000"/>
              </a:lnSpc>
            </a:pPr>
            <a:endParaRPr kumimoji="1" lang="en-US" altLang="zh-CN" sz="2000" dirty="0"/>
          </a:p>
          <a:p>
            <a:pPr lvl="1"/>
            <a:endParaRPr kumimoji="1" lang="zh-CN" altLang="en-US" dirty="0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FA7D0C6E-8725-B14F-AE4B-07215297778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8886" y="3385664"/>
            <a:ext cx="11095289" cy="25884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3777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341F44D-832C-2742-B8A4-CFFAE5D158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67047" y="381119"/>
            <a:ext cx="8769928" cy="1325563"/>
          </a:xfrm>
        </p:spPr>
        <p:txBody>
          <a:bodyPr>
            <a:normAutofit/>
          </a:bodyPr>
          <a:lstStyle/>
          <a:p>
            <a:r>
              <a:rPr kumimoji="1" lang="zh-CN" altLang="en-US" sz="3600" b="1" dirty="0" smtClean="0"/>
              <a:t>例如</a:t>
            </a:r>
            <a:r>
              <a:rPr kumimoji="1" lang="en-US" altLang="zh-CN" sz="3600" b="1" dirty="0" err="1" smtClean="0"/>
              <a:t>openEuler</a:t>
            </a:r>
            <a:r>
              <a:rPr kumimoji="1" lang="zh-CN" altLang="en-US" sz="3600" b="1" dirty="0" smtClean="0"/>
              <a:t>的社区活动</a:t>
            </a:r>
            <a:endParaRPr lang="en-US" altLang="zh-CN" sz="3600" b="1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34FDA83-174D-1443-BBEC-36A0A4A3D71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38745" y="2174760"/>
            <a:ext cx="8698230" cy="4351338"/>
          </a:xfrm>
        </p:spPr>
        <p:txBody>
          <a:bodyPr/>
          <a:lstStyle/>
          <a:p>
            <a:r>
              <a:rPr lang="zh-CN" altLang="en-US" dirty="0" smtClean="0"/>
              <a:t>例如</a:t>
            </a:r>
            <a:r>
              <a:rPr lang="en-US" altLang="zh-CN" dirty="0" err="1" smtClean="0"/>
              <a:t>openEuler</a:t>
            </a:r>
            <a:r>
              <a:rPr lang="zh-CN" altLang="en-US" dirty="0" smtClean="0"/>
              <a:t>的系列</a:t>
            </a:r>
            <a:r>
              <a:rPr lang="zh-CN" altLang="en-US" dirty="0"/>
              <a:t>讲座、</a:t>
            </a:r>
            <a:r>
              <a:rPr lang="en-US" altLang="zh-CN" dirty="0"/>
              <a:t>SIG</a:t>
            </a:r>
            <a:r>
              <a:rPr lang="zh-CN" altLang="en-US" dirty="0"/>
              <a:t>会议、</a:t>
            </a:r>
            <a:r>
              <a:rPr lang="en-US" altLang="zh-CN" dirty="0" smtClean="0"/>
              <a:t>hackathon</a:t>
            </a:r>
            <a:endParaRPr lang="en-US" altLang="zh-CN" dirty="0"/>
          </a:p>
          <a:p>
            <a:pPr lvl="1"/>
            <a:r>
              <a:rPr lang="en-US" altLang="zh-CN" dirty="0"/>
              <a:t>2020-07-07</a:t>
            </a:r>
            <a:r>
              <a:rPr lang="en-US" altLang="zh-CN" dirty="0">
                <a:hlinkClick r:id="rId2"/>
              </a:rPr>
              <a:t>【</a:t>
            </a:r>
            <a:r>
              <a:rPr lang="zh-CN" altLang="en-US" dirty="0">
                <a:hlinkClick r:id="rId2"/>
              </a:rPr>
              <a:t>手把手带你玩转</a:t>
            </a:r>
            <a:r>
              <a:rPr lang="en" altLang="zh-CN" dirty="0">
                <a:hlinkClick r:id="rId2"/>
              </a:rPr>
              <a:t>openEuler】</a:t>
            </a:r>
            <a:r>
              <a:rPr lang="zh-CN" altLang="en-US" dirty="0">
                <a:hlinkClick r:id="rId2"/>
              </a:rPr>
              <a:t>系列直播进行</a:t>
            </a:r>
            <a:r>
              <a:rPr lang="zh-CN" altLang="en-US" dirty="0" smtClean="0">
                <a:hlinkClick r:id="rId2"/>
              </a:rPr>
              <a:t>中</a:t>
            </a:r>
            <a:endParaRPr lang="en-US" altLang="zh-CN" dirty="0" smtClean="0"/>
          </a:p>
          <a:p>
            <a:pPr lvl="1"/>
            <a:endParaRPr lang="zh-CN" altLang="en-US" dirty="0"/>
          </a:p>
          <a:p>
            <a:pPr lvl="1"/>
            <a:r>
              <a:rPr lang="en-US" altLang="zh-CN" dirty="0"/>
              <a:t>2020-05-07</a:t>
            </a:r>
            <a:r>
              <a:rPr lang="zh-CN" altLang="en-US" dirty="0">
                <a:hlinkClick r:id="rId3"/>
              </a:rPr>
              <a:t>开源软件供应链点亮计划 </a:t>
            </a:r>
            <a:r>
              <a:rPr lang="en-US" altLang="zh-CN" dirty="0">
                <a:hlinkClick r:id="rId3"/>
              </a:rPr>
              <a:t>- </a:t>
            </a:r>
            <a:r>
              <a:rPr lang="zh-CN" altLang="en-US" dirty="0">
                <a:hlinkClick r:id="rId3"/>
              </a:rPr>
              <a:t>暑期</a:t>
            </a:r>
            <a:r>
              <a:rPr lang="en-US" altLang="zh-CN" dirty="0">
                <a:hlinkClick r:id="rId3"/>
              </a:rPr>
              <a:t>2020 </a:t>
            </a:r>
            <a:r>
              <a:rPr lang="en" altLang="zh-CN" dirty="0">
                <a:hlinkClick r:id="rId3"/>
              </a:rPr>
              <a:t>openEuler </a:t>
            </a:r>
            <a:r>
              <a:rPr lang="zh-CN" altLang="en-US" dirty="0">
                <a:hlinkClick r:id="rId3"/>
              </a:rPr>
              <a:t>社区任务</a:t>
            </a:r>
            <a:r>
              <a:rPr lang="zh-CN" altLang="en-US" dirty="0" smtClean="0">
                <a:hlinkClick r:id="rId3"/>
              </a:rPr>
              <a:t>发布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577186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85</TotalTime>
  <Words>385</Words>
  <Application>Microsoft Office PowerPoint</Application>
  <PresentationFormat>宽屏</PresentationFormat>
  <Paragraphs>60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3" baseType="lpstr">
      <vt:lpstr>等线</vt:lpstr>
      <vt:lpstr>等线 Light</vt:lpstr>
      <vt:lpstr>华文细黑</vt:lpstr>
      <vt:lpstr>Microsoft YaHei</vt:lpstr>
      <vt:lpstr>Microsoft YaHei</vt:lpstr>
      <vt:lpstr>Arial</vt:lpstr>
      <vt:lpstr>Calibri</vt:lpstr>
      <vt:lpstr>Calibri Light</vt:lpstr>
      <vt:lpstr>Times New Roman</vt:lpstr>
      <vt:lpstr>Office 主题​​</vt:lpstr>
      <vt:lpstr>如何参与开源项目和社区</vt:lpstr>
      <vt:lpstr>引子</vt:lpstr>
      <vt:lpstr>1、寻找开源项目的进入机制和规范</vt:lpstr>
      <vt:lpstr>以openEuler和node.js为例</vt:lpstr>
      <vt:lpstr>PowerPoint 演示文稿</vt:lpstr>
      <vt:lpstr>提交issue</vt:lpstr>
      <vt:lpstr>提交PR</vt:lpstr>
      <vt:lpstr>2，寻找新人的SIG及其会议、Hackathon </vt:lpstr>
      <vt:lpstr>例如openEuler的社区活动</vt:lpstr>
      <vt:lpstr>3，寻找简单任务</vt:lpstr>
      <vt:lpstr>openEuler的help-wanted标签</vt:lpstr>
      <vt:lpstr>PowerPoint 演示文稿</vt:lpstr>
      <vt:lpstr>小结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周灰灰</dc:creator>
  <cp:lastModifiedBy>周灰灰</cp:lastModifiedBy>
  <cp:revision>6</cp:revision>
  <dcterms:created xsi:type="dcterms:W3CDTF">2021-07-20T08:11:38Z</dcterms:created>
  <dcterms:modified xsi:type="dcterms:W3CDTF">2021-07-20T09:37:23Z</dcterms:modified>
</cp:coreProperties>
</file>