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440251ee0ea4d43" /><Relationship Type="http://schemas.openxmlformats.org/officeDocument/2006/relationships/extended-properties" Target="/docProps/app.xml" Id="Rd4c883c688814ce7" /><Relationship Type="http://schemas.openxmlformats.org/officeDocument/2006/relationships/officeDocument" Target="/ppt/presentation.xml" Id="R89f1c7d6713c428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73c8ebd8d3a404a"/>
  </p:sldMasterIdLst>
  <p:notesMasterIdLst>
    <p:notesMasterId xmlns:r="http://schemas.openxmlformats.org/officeDocument/2006/relationships" r:id="R88e41b8dba744b21"/>
  </p:notesMasterIdLst>
  <p:sldIdLst>
    <p:sldId xmlns:r="http://schemas.openxmlformats.org/officeDocument/2006/relationships" id="256" r:id="Rdb6ebe6eae074bec"/>
    <p:sldId xmlns:r="http://schemas.openxmlformats.org/officeDocument/2006/relationships" id="257" r:id="Re4e9f1b8440940ef"/>
    <p:sldId xmlns:r="http://schemas.openxmlformats.org/officeDocument/2006/relationships" id="258" r:id="Rf5eb186e03cf4de6"/>
    <p:sldId xmlns:r="http://schemas.openxmlformats.org/officeDocument/2006/relationships" id="259" r:id="R329a6b4d51004e39"/>
    <p:sldId xmlns:r="http://schemas.openxmlformats.org/officeDocument/2006/relationships" id="260" r:id="Reec9d8d16aa74f56"/>
    <p:sldId xmlns:r="http://schemas.openxmlformats.org/officeDocument/2006/relationships" id="261" r:id="R4708a82a727d41a7"/>
    <p:sldId xmlns:r="http://schemas.openxmlformats.org/officeDocument/2006/relationships" id="262" r:id="Rbbad94b0d7ae44f5"/>
    <p:sldId xmlns:r="http://schemas.openxmlformats.org/officeDocument/2006/relationships" id="263" r:id="Rd469e93cba95446d"/>
    <p:sldId xmlns:r="http://schemas.openxmlformats.org/officeDocument/2006/relationships" id="264" r:id="R94d2ca9b54f8411b"/>
    <p:sldId xmlns:r="http://schemas.openxmlformats.org/officeDocument/2006/relationships" id="265" r:id="R13f96d620e2341d2"/>
    <p:sldId xmlns:r="http://schemas.openxmlformats.org/officeDocument/2006/relationships" id="266" r:id="Rf162054220fb4176"/>
    <p:sldId xmlns:r="http://schemas.openxmlformats.org/officeDocument/2006/relationships" id="267" r:id="Rc18a78b746864798"/>
  </p:sldIdLst>
  <p:sldSz cx="6942138" cy="390525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slideViewPr>
    <p:cSldViewPr snapToGrid="0" snapToObjects="1">
      <p:cViewPr>
        <p:scale>
          <a:sx xmlns:a="http://schemas.openxmlformats.org/drawingml/2006/main" n="1" d="1"/>
          <a:sy xmlns:a="http://schemas.openxmlformats.org/drawingml/2006/main" n="1" d="1"/>
        </p:scale>
        <p:origin x="0" y="0"/>
      </p:cViewPr>
      <p:guideLst/>
    </p:cSldViewPr>
  </p:slide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63b101026a84af2" /><Relationship Type="http://schemas.openxmlformats.org/officeDocument/2006/relationships/slideMaster" Target="/ppt/slideMasters/slideMaster1.xml" Id="R873c8ebd8d3a404a" /><Relationship Type="http://schemas.openxmlformats.org/officeDocument/2006/relationships/notesMaster" Target="/ppt/notesMasters/notesMaster1.xml" Id="R88e41b8dba744b21" /><Relationship Type="http://schemas.openxmlformats.org/officeDocument/2006/relationships/presProps" Target="/ppt/presProps.xml" Id="Rd58258f76c994151" /><Relationship Type="http://schemas.openxmlformats.org/officeDocument/2006/relationships/viewProps" Target="/ppt/viewProps.xml" Id="R645c822f26cf4b34" /><Relationship Type="http://schemas.openxmlformats.org/officeDocument/2006/relationships/tableStyles" Target="/ppt/tableStyles.xml" Id="R04aea1ab19f44aa5" /><Relationship Type="http://schemas.openxmlformats.org/officeDocument/2006/relationships/slide" Target="/ppt/slides/slide1.xml" Id="Rdb6ebe6eae074bec" /><Relationship Type="http://schemas.openxmlformats.org/officeDocument/2006/relationships/slide" Target="/ppt/slides/slide2.xml" Id="Re4e9f1b8440940ef" /><Relationship Type="http://schemas.openxmlformats.org/officeDocument/2006/relationships/slide" Target="/ppt/slides/slide3.xml" Id="Rf5eb186e03cf4de6" /><Relationship Type="http://schemas.openxmlformats.org/officeDocument/2006/relationships/slide" Target="/ppt/slides/slide4.xml" Id="R329a6b4d51004e39" /><Relationship Type="http://schemas.openxmlformats.org/officeDocument/2006/relationships/slide" Target="/ppt/slides/slide5.xml" Id="Reec9d8d16aa74f56" /><Relationship Type="http://schemas.openxmlformats.org/officeDocument/2006/relationships/slide" Target="/ppt/slides/slide6.xml" Id="R4708a82a727d41a7" /><Relationship Type="http://schemas.openxmlformats.org/officeDocument/2006/relationships/slide" Target="/ppt/slides/slide7.xml" Id="Rbbad94b0d7ae44f5" /><Relationship Type="http://schemas.openxmlformats.org/officeDocument/2006/relationships/slide" Target="/ppt/slides/slide8.xml" Id="Rd469e93cba95446d" /><Relationship Type="http://schemas.openxmlformats.org/officeDocument/2006/relationships/slide" Target="/ppt/slides/slide9.xml" Id="R94d2ca9b54f8411b" /><Relationship Type="http://schemas.openxmlformats.org/officeDocument/2006/relationships/slide" Target="/ppt/slides/slide10.xml" Id="R13f96d620e2341d2" /><Relationship Type="http://schemas.openxmlformats.org/officeDocument/2006/relationships/slide" Target="/ppt/slides/slide11.xml" Id="Rf162054220fb4176" /><Relationship Type="http://schemas.openxmlformats.org/officeDocument/2006/relationships/slide" Target="/ppt/slides/slide12.xml" Id="Rc18a78b746864798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d546820e4364d3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b02d8855d554345" /><Relationship Type="http://schemas.openxmlformats.org/officeDocument/2006/relationships/notesMaster" Target="/ppt/notesMasters/notesMaster1.xml" Id="R80fe9656b1c34d23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5d965ed90c5f4e2c" /><Relationship Type="http://schemas.openxmlformats.org/officeDocument/2006/relationships/notesMaster" Target="/ppt/notesMasters/notesMaster1.xml" Id="R60a7e7a013944d1b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0318979ac4634994" /><Relationship Type="http://schemas.openxmlformats.org/officeDocument/2006/relationships/notesMaster" Target="/ppt/notesMasters/notesMaster1.xml" Id="R60f778ad87bb4929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f8bf70c989a84b9c" /><Relationship Type="http://schemas.openxmlformats.org/officeDocument/2006/relationships/notesMaster" Target="/ppt/notesMasters/notesMaster1.xml" Id="R99b4fa4f2ce0474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97c4056bbc234c2f" /><Relationship Type="http://schemas.openxmlformats.org/officeDocument/2006/relationships/notesMaster" Target="/ppt/notesMasters/notesMaster1.xml" Id="R17ac6f8009494b9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0961ab308344bf3" /><Relationship Type="http://schemas.openxmlformats.org/officeDocument/2006/relationships/notesMaster" Target="/ppt/notesMasters/notesMaster1.xml" Id="Rbdf1b703a75d4e5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109288bb1a64a3a" /><Relationship Type="http://schemas.openxmlformats.org/officeDocument/2006/relationships/notesMaster" Target="/ppt/notesMasters/notesMaster1.xml" Id="R7e996307d29d49f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4b02f373dbd4a10" /><Relationship Type="http://schemas.openxmlformats.org/officeDocument/2006/relationships/notesMaster" Target="/ppt/notesMasters/notesMaster1.xml" Id="R5a82c0cb46644eef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c12d9765adc4db3" /><Relationship Type="http://schemas.openxmlformats.org/officeDocument/2006/relationships/notesMaster" Target="/ppt/notesMasters/notesMaster1.xml" Id="Rf94d53d87af24dc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1677d6975ed4e01" /><Relationship Type="http://schemas.openxmlformats.org/officeDocument/2006/relationships/notesMaster" Target="/ppt/notesMasters/notesMaster1.xml" Id="Re571e0bab54b481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47cc226b638a45b7" /><Relationship Type="http://schemas.openxmlformats.org/officeDocument/2006/relationships/notesMaster" Target="/ppt/notesMasters/notesMaster1.xml" Id="R6c10a359463f42ef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bdd0591a81f844c6" /><Relationship Type="http://schemas.openxmlformats.org/officeDocument/2006/relationships/notesMaster" Target="/ppt/notesMasters/notesMaster1.xml" Id="R30059ee42576474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建议时长：20 秒</a:t>
            </a:r>
          </a:p>
          <a:p xmlns:a="http://schemas.openxmlformats.org/drawingml/2006/main">
            <a:r>
              <a:t>开场只说明课题、目标版本和团队，不展开技术细节。</a:t>
            </a:r>
          </a:p>
          <a:p xmlns:a="http://schemas.openxmlformats.org/drawingml/2006/main">
            <a:r>
              <a:t>一句话目标：在 v0.18.0 上把两个分组卸载参数适配到 Ascend NPU。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docs/finals/决赛项目结项书.md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建议时长：35 秒</a:t>
            </a:r>
          </a:p>
          <a:p xmlns:a="http://schemas.openxmlformats.org/drawingml/2006/main">
            <a:r>
              <a:t>说明 AI 的价值在于加速阅读、假设、测试和审计。</a:t>
            </a:r>
          </a:p>
          <a:p xmlns:a="http://schemas.openxmlformats.org/drawingml/2006/main">
            <a:r>
              <a:t>核心原则：AI 结论必须回到代码、日志和复现脚本。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docs/finals/决赛项目结项书.md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建议时长：75 秒</a:t>
            </a:r>
          </a:p>
          <a:p xmlns:a="http://schemas.openxmlformats.org/drawingml/2006/main">
            <a:r>
              <a:t>这是决赛答辩的价值收束页。</a:t>
            </a:r>
          </a:p>
          <a:p xmlns:a="http://schemas.openxmlformats.org/drawingml/2006/main">
            <a:r>
              <a:t>不声称核心算法相对初赛重新实现，重点讲目标版本定版、工程兼容和证据链。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docs/finals/决赛项目结项书.md</a:t>
            </a:r>
          </a:p>
          <a:p xmlns:a="http://schemas.openxmlformats.org/drawingml/2006/main">
            <a:r>
              <a:t>- docs/v018-test-evidence.md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建议时长：25 秒</a:t>
            </a:r>
          </a:p>
          <a:p xmlns:a="http://schemas.openxmlformats.org/drawingml/2006/main">
            <a:r>
              <a:t>三句总结：参数已适配、精度无额外下降、容量与吞吐权衡已量化。</a:t>
            </a:r>
          </a:p>
          <a:p xmlns:a="http://schemas.openxmlformats.org/drawingml/2006/main">
            <a:r>
              <a:t>结束后进入 Q&amp;A。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docs/finals/决赛项目结项书.md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建议时长：50 秒</a:t>
            </a:r>
          </a:p>
          <a:p xmlns:a="http://schemas.openxmlformats.org/drawingml/2006/main">
            <a:r>
              <a:t>先报四个量：版本、参数、测试、数据集。</a:t>
            </a:r>
          </a:p>
          <a:p xmlns:a="http://schemas.openxmlformats.org/drawingml/2006/main">
            <a:r>
              <a:t>强调目标是容量与吞吐权衡，不把 offload 说成普遍提速。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docs/v018-test-evidence.md</a:t>
            </a:r>
          </a:p>
          <a:p xmlns:a="http://schemas.openxmlformats.org/drawingml/2006/main">
            <a:r>
              <a:t>- docs/v018-deployment-and-reproduction.md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建议时长：55 秒</a:t>
            </a:r>
          </a:p>
          <a:p xmlns:a="http://schemas.openxmlformats.org/drawingml/2006/main">
            <a:r>
              <a:t>用 8 层示意解释 num=1 和 num=2 的确定性选择。</a:t>
            </a:r>
          </a:p>
          <a:p xmlns:a="http://schemas.openxmlformats.org/drawingml/2006/main">
            <a:r>
              <a:t>规则固定，不是运行时自动搜索最优层。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vllm_ascend/model_executor/offloader/selection.py</a:t>
            </a:r>
          </a:p>
          <a:p xmlns:a="http://schemas.openxmlformats.org/drawingml/2006/main">
            <a:r>
              <a:t>- tests/model_executor/offloader/test_selection.py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建议时长：70 秒</a:t>
            </a:r>
          </a:p>
          <a:p xmlns:a="http://schemas.openxmlformats.org/drawingml/2006/main">
            <a:r>
              <a:t>沿数据流讲 CPU storage、copy stream、static buffer、event wait 和 forward。</a:t>
            </a:r>
          </a:p>
          <a:p xmlns:a="http://schemas.openxmlformats.org/drawingml/2006/main">
            <a:r>
              <a:t>明确预取提供重叠基础，但目标层前仍需等待事件。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vllm_ascend/model_executor/offloader/prefetch.py</a:t>
            </a:r>
          </a:p>
          <a:p xmlns:a="http://schemas.openxmlformats.org/drawingml/2006/main">
            <a:r>
              <a:t>- docs/finals/决赛项目结项书.md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建议时长：45 秒</a:t>
            </a:r>
          </a:p>
          <a:p xmlns:a="http://schemas.openxmlformats.org/drawingml/2006/main">
            <a:r>
              <a:t>解释为什么仍基于 v0.18.0，而不是直接依赖后续官方实现。</a:t>
            </a:r>
          </a:p>
          <a:p xmlns:a="http://schemas.openxmlformats.org/drawingml/2006/main">
            <a:r>
              <a:t>“未实现”必须带目标基线扫描限定。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docs/v018-deployment-and-reproduction.md</a:t>
            </a:r>
          </a:p>
          <a:p xmlns:a="http://schemas.openxmlformats.org/drawingml/2006/main">
            <a:r>
              <a:t>- docs/finals/决赛项目结项书.md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建议时长：90 秒</a:t>
            </a:r>
          </a:p>
          <a:p xmlns:a="http://schemas.openxmlformats.org/drawingml/2006/main">
            <a:r>
              <a:t>三个模块分别讲选择、存储和 runner 集成。</a:t>
            </a:r>
          </a:p>
          <a:p xmlns:a="http://schemas.openxmlformats.org/drawingml/2006/main">
            <a:r>
              <a:t>重点解释 auto/prefetch/uva 兼容以及 sync 的真实边界。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vllm_ascend/model_executor/offloader/selection.py</a:t>
            </a:r>
          </a:p>
          <a:p xmlns:a="http://schemas.openxmlformats.org/drawingml/2006/main">
            <a:r>
              <a:t>- vllm_ascend/model_executor/offloader/prefetch.py</a:t>
            </a:r>
          </a:p>
          <a:p xmlns:a="http://schemas.openxmlformats.org/drawingml/2006/main">
            <a:r>
              <a:t>- vllm_ascend/worker/model_runner_v1.py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建议时长：50 秒</a:t>
            </a:r>
          </a:p>
          <a:p xmlns:a="http://schemas.openxmlformats.org/drawingml/2006/main">
            <a:r>
              <a:t>35、69、21 属于不同测试范围，不能相加为一个总数。</a:t>
            </a:r>
          </a:p>
          <a:p xmlns:a="http://schemas.openxmlformats.org/drawingml/2006/main">
            <a:r>
              <a:t>验证不仅看单测，还覆盖真实 NPU 健康和复现入口。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docs/v018-test-evidence.md</a:t>
            </a:r>
          </a:p>
          <a:p xmlns:a="http://schemas.openxmlformats.org/drawingml/2006/main">
            <a:r>
              <a:t>- tests/model_executor/offloader/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建议时长：65 秒</a:t>
            </a:r>
          </a:p>
          <a:p xmlns:a="http://schemas.openxmlformats.org/drawingml/2006/main">
            <a:r>
              <a:t>先给零精度下降结论，再主动说明 GPQA 0/198 的含义。</a:t>
            </a:r>
          </a:p>
          <a:p xmlns:a="http://schemas.openxmlformats.org/drawingml/2006/main">
            <a:r>
              <a:t>哈希一致是保存结果的证据，但当前 verifier 不会自动复算哈希。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docs/v018-test-evidence.md</a:t>
            </a:r>
          </a:p>
          <a:p xmlns:a="http://schemas.openxmlformats.org/drawingml/2006/main">
            <a:r>
              <a:t>- scripts/verify_accuracy_matrix.py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建议时长：90 秒</a:t>
            </a:r>
          </a:p>
          <a:p xmlns:a="http://schemas.openxmlformats.org/drawingml/2006/main">
            <a:r>
              <a:t>左侧讲吞吐代价，右侧讲权重 storage 和 KV cache 收益。</a:t>
            </a:r>
          </a:p>
          <a:p xmlns:a="http://schemas.openxmlformats.org/drawingml/2006/main">
            <a:r>
              <a:t>主动给出参数选型：group_8_num_1 是当前固定负载下较温和折中。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docs/v018-test-evidence.md</a:t>
            </a:r>
          </a:p>
          <a:p xmlns:a="http://schemas.openxmlformats.org/drawingml/2006/main">
            <a:r>
              <a:t>- docs/v018-deployment-and-reproduction.md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349e24d173c4c5a" /><Relationship Type="http://schemas.openxmlformats.org/officeDocument/2006/relationships/image" Target="/ppt/media/image.png" Id="R271221e3c5e049be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d937aa930c845b7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d6dd9f93ecf43b9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ad53ab7d3904ff8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8b6b93796ca42d8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f40a49b2f014836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f8f1d5ee64f4163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7c5d0ea288c4b7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b447bd2fbe547e4" /></Relationships>
</file>

<file path=ppt/slideLayouts/slideLayout1.xml><?xml version="1.0" encoding="utf-8"?>
<p:sldLayout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" name="图片 3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71221e3c5e049be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149"/>
            <a:ext cx="6942138" cy="3904952"/>
          </a:xfrm>
          <a:prstGeom xmlns:a="http://schemas.openxmlformats.org/drawingml/2006/main" prst="rect">
            <a:avLst/>
          </a:prstGeom>
        </p:spPr>
      </p:pic>
    </p:spTree>
  </p:cSld>
</p:sldLayout>
</file>

<file path=ppt/slideLayouts/slideLayout2.xml><?xml version="1.0" encoding="utf-8"?>
<p:sldLayout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itle 1">
            <a:extLst xmlns:a="http://schemas.openxmlformats.org/drawingml/2006/main">
              <a:ext uri="{FF2B5EF4-FFF2-40B4-BE49-F238E27FC236}">
                <a16:creationId xmlns:a16="http://schemas.microsoft.com/office/drawing/2014/main" id="{B3B823C9-9F2F-4E94-9C16-B5190C50081E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78176" y="260350"/>
            <a:ext cx="2239020" cy="91122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b"/>
          <a:lstStyle xmlns:a="http://schemas.openxmlformats.org/drawingml/2006/main">
            <a:lvl1pPr>
              <a:buNone/>
              <a:defRPr sz="1820"/>
            </a:lvl1pPr>
          </a:lstStyle>
          <a:p xmlns:a="http://schemas.openxmlformats.org/drawingml/2006/main">
            <a:r>
              <a:t>单击此处编辑母版标题样式</a:t>
            </a:r>
          </a:p>
        </p:txBody>
      </p:sp>
      <p:sp>
        <p:nvSpPr>
          <p:cNvPr id="3" name="Content Placeholder 2">
            <a:extLst xmlns:a="http://schemas.openxmlformats.org/drawingml/2006/main">
              <a:ext uri="{FF2B5EF4-FFF2-40B4-BE49-F238E27FC236}">
                <a16:creationId xmlns:a16="http://schemas.microsoft.com/office/drawing/2014/main" id="{68AEE742-8551-49ED-828E-2369B9E30070}"/>
              </a:ext>
            </a:extLst>
          </p:cNvPr>
          <p:cNvSpPr>
            <a:spLocks xmlns:a="http://schemas.openxmlformats.org/drawingml/2006/main" noGrp="1"/>
          </p:cNvSpPr>
          <p:nvPr>
            <p:ph idx="1"/>
          </p:nvPr>
        </p:nvSpPr>
        <p:spPr>
          <a:xfrm xmlns:a="http://schemas.openxmlformats.org/drawingml/2006/main">
            <a:off x="2951313" y="562284"/>
            <a:ext cx="3514457" cy="2775259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>
            <a:lvl1pPr>
              <a:buNone/>
              <a:defRPr sz="1820"/>
            </a:lvl1pPr>
            <a:lvl2pPr>
              <a:buNone/>
              <a:defRPr sz="1595"/>
            </a:lvl2pPr>
            <a:lvl3pPr>
              <a:buNone/>
              <a:defRPr sz="1365"/>
            </a:lvl3pPr>
            <a:lvl4pPr>
              <a:buNone/>
              <a:defRPr sz="1140"/>
            </a:lvl4pPr>
            <a:lvl5pPr>
              <a:buNone/>
              <a:defRPr sz="1140"/>
            </a:lvl5pPr>
            <a:lvl6pPr>
              <a:buNone/>
              <a:defRPr sz="1140"/>
            </a:lvl6pPr>
            <a:lvl7pPr>
              <a:buNone/>
              <a:defRPr sz="1140"/>
            </a:lvl7pPr>
            <a:lvl8pPr>
              <a:buNone/>
              <a:defRPr sz="1140"/>
            </a:lvl8pPr>
            <a:lvl9pPr>
              <a:buNone/>
              <a:defRPr sz="1140"/>
            </a:lvl9pPr>
          </a:lstStyle>
          <a:p xmlns:a="http://schemas.openxmlformats.org/drawingml/2006/main">
            <a:pPr lvl="0">
              <a:buNone/>
            </a:pPr>
            <a:r>
              <a:t>单击此处编辑母版文本样式</a:t>
            </a:r>
          </a:p>
          <a:p xmlns:a="http://schemas.openxmlformats.org/drawingml/2006/main">
            <a:pPr lvl="1">
              <a:buNone/>
            </a:pPr>
            <a:r>
              <a:t>二级</a:t>
            </a:r>
          </a:p>
          <a:p xmlns:a="http://schemas.openxmlformats.org/drawingml/2006/main">
            <a:pPr lvl="2">
              <a:buNone/>
            </a:pPr>
            <a:r>
              <a:t>三级</a:t>
            </a:r>
          </a:p>
          <a:p xmlns:a="http://schemas.openxmlformats.org/drawingml/2006/main">
            <a:pPr lvl="3">
              <a:buNone/>
            </a:pPr>
            <a:r>
              <a:t>四级</a:t>
            </a:r>
          </a:p>
          <a:p xmlns:a="http://schemas.openxmlformats.org/drawingml/2006/main">
            <a:pPr lvl="4">
              <a:buNone/>
            </a:pPr>
            <a:r>
              <a:t>五级</a:t>
            </a:r>
          </a:p>
        </p:txBody>
      </p:sp>
      <p:sp>
        <p:nvSpPr>
          <p:cNvPr id="4" name="Text Placeholder 3">
            <a:extLst xmlns:a="http://schemas.openxmlformats.org/drawingml/2006/main">
              <a:ext uri="{FF2B5EF4-FFF2-40B4-BE49-F238E27FC236}">
                <a16:creationId xmlns:a16="http://schemas.microsoft.com/office/drawing/2014/main" id="{949B34A6-5866-4049-BCA2-ED7C9B9F8DE2}"/>
              </a:ext>
            </a:extLst>
          </p:cNvPr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478176" y="1171575"/>
            <a:ext cx="2239020" cy="217048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>
            <a:lvl1pPr marL="0" indent="0">
              <a:buNone/>
              <a:defRPr sz="910"/>
            </a:lvl1pPr>
            <a:lvl2pPr marL="260350" indent="0">
              <a:buNone/>
              <a:defRPr sz="795"/>
            </a:lvl2pPr>
            <a:lvl3pPr marL="520700" indent="0">
              <a:buNone/>
              <a:defRPr sz="685"/>
            </a:lvl3pPr>
            <a:lvl4pPr marL="781050" indent="0">
              <a:buNone/>
              <a:defRPr sz="570"/>
            </a:lvl4pPr>
            <a:lvl5pPr marL="1041400" indent="0">
              <a:buNone/>
              <a:defRPr sz="570"/>
            </a:lvl5pPr>
            <a:lvl6pPr marL="1301750" indent="0">
              <a:buNone/>
              <a:defRPr sz="570"/>
            </a:lvl6pPr>
            <a:lvl7pPr marL="1562100" indent="0">
              <a:buNone/>
              <a:defRPr sz="570"/>
            </a:lvl7pPr>
            <a:lvl8pPr marL="1822450" indent="0">
              <a:buNone/>
              <a:defRPr sz="570"/>
            </a:lvl8pPr>
            <a:lvl9pPr marL="2082800" indent="0">
              <a:buNone/>
              <a:defRPr sz="570"/>
            </a:lvl9pPr>
          </a:lstStyle>
          <a:p xmlns:a="http://schemas.openxmlformats.org/drawingml/2006/main"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Date Placeholder 4">
            <a:extLst xmlns:a="http://schemas.openxmlformats.org/drawingml/2006/main">
              <a:ext uri="{FF2B5EF4-FFF2-40B4-BE49-F238E27FC236}">
                <a16:creationId xmlns:a16="http://schemas.microsoft.com/office/drawing/2014/main" id="{B0F9BFBE-0327-42AB-A2CF-72334E316412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477272" y="3619589"/>
            <a:ext cx="1561981" cy="20791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fld id="{C764DE79-268F-4C1A-8933-263129D2AF90}" type="datetimeFigureOut">
              <a:t>7/23/2026</a:t>
            </a:fld>
          </a:p>
        </p:txBody>
      </p:sp>
      <p:sp>
        <p:nvSpPr>
          <p:cNvPr id="6" name="Footer Placeholder 5">
            <a:extLst xmlns:a="http://schemas.openxmlformats.org/drawingml/2006/main">
              <a:ext uri="{FF2B5EF4-FFF2-40B4-BE49-F238E27FC236}">
                <a16:creationId xmlns:a16="http://schemas.microsoft.com/office/drawing/2014/main" id="{B8738379-4C1C-49D0-9472-C1FE3731F843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2299583" y="3619589"/>
            <a:ext cx="2342972" cy="20791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 6">
            <a:extLst xmlns:a="http://schemas.openxmlformats.org/drawingml/2006/main">
              <a:ext uri="{FF2B5EF4-FFF2-40B4-BE49-F238E27FC236}">
                <a16:creationId xmlns:a16="http://schemas.microsoft.com/office/drawing/2014/main" id="{E34ACE7F-9770-4D02-A810-7BCFB30E83A0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4902885" y="3619589"/>
            <a:ext cx="1561981" cy="20791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fld id="{48F63A3B-78C7-47BE-AE5E-E10140E04643}" type="slidenum">
              <a:t>‹#›</a:t>
            </a:fld>
          </a:p>
        </p:txBody>
      </p:sp>
    </p:spTree>
  </p:cSld>
</p:sldLayout>
</file>

<file path=ppt/slideLayouts/slideLayout3.xml><?xml version="1.0" encoding="utf-8"?>
<p:sldLayout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itle 1">
            <a:extLst xmlns:a="http://schemas.openxmlformats.org/drawingml/2006/main">
              <a:ext uri="{FF2B5EF4-FFF2-40B4-BE49-F238E27FC236}">
                <a16:creationId xmlns:a16="http://schemas.microsoft.com/office/drawing/2014/main" id="{BFFA222D-ED81-4C31-B7A4-10675F46E49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78176" y="260350"/>
            <a:ext cx="2239020" cy="91122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b"/>
          <a:lstStyle xmlns:a="http://schemas.openxmlformats.org/drawingml/2006/main">
            <a:lvl1pPr>
              <a:buNone/>
              <a:defRPr sz="1820"/>
            </a:lvl1pPr>
          </a:lstStyle>
          <a:p xmlns:a="http://schemas.openxmlformats.org/drawingml/2006/main">
            <a:r>
              <a:t>单击此处编辑母版标题样式</a:t>
            </a:r>
          </a:p>
        </p:txBody>
      </p:sp>
      <p:sp>
        <p:nvSpPr>
          <p:cNvPr id="3" name="Picture Placeholder 2">
            <a:extLst xmlns:a="http://schemas.openxmlformats.org/drawingml/2006/main">
              <a:ext uri="{FF2B5EF4-FFF2-40B4-BE49-F238E27FC236}">
                <a16:creationId xmlns:a16="http://schemas.microsoft.com/office/drawing/2014/main" id="{9723C315-B645-4B18-AB53-B330580A55A4}"/>
              </a:ext>
            </a:extLst>
          </p:cNvPr>
          <p:cNvSpPr>
            <a:spLocks xmlns:a="http://schemas.openxmlformats.org/drawingml/2006/main" noGrp="1"/>
          </p:cNvSpPr>
          <p:nvPr>
            <p:ph type="pic" idx="1"/>
          </p:nvPr>
        </p:nvSpPr>
        <p:spPr>
          <a:xfrm xmlns:a="http://schemas.openxmlformats.org/drawingml/2006/main">
            <a:off x="2951313" y="562284"/>
            <a:ext cx="3514457" cy="2775259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anchor="t"/>
          <a:lstStyle xmlns:a="http://schemas.openxmlformats.org/drawingml/2006/main">
            <a:lvl1pPr marL="0" indent="0">
              <a:buNone/>
              <a:defRPr sz="1820"/>
            </a:lvl1pPr>
            <a:lvl2pPr marL="260350" indent="0">
              <a:buNone/>
              <a:defRPr sz="1595"/>
            </a:lvl2pPr>
            <a:lvl3pPr marL="520700" indent="0">
              <a:buNone/>
              <a:defRPr sz="1365"/>
            </a:lvl3pPr>
            <a:lvl4pPr marL="781050" indent="0">
              <a:buNone/>
              <a:defRPr sz="1140"/>
            </a:lvl4pPr>
            <a:lvl5pPr marL="1041400" indent="0">
              <a:buNone/>
              <a:defRPr sz="1140"/>
            </a:lvl5pPr>
            <a:lvl6pPr marL="1301750" indent="0">
              <a:buNone/>
              <a:defRPr sz="1140"/>
            </a:lvl6pPr>
            <a:lvl7pPr marL="1562100" indent="0">
              <a:buNone/>
              <a:defRPr sz="1140"/>
            </a:lvl7pPr>
            <a:lvl8pPr marL="1822450" indent="0">
              <a:buNone/>
              <a:defRPr sz="1140"/>
            </a:lvl8pPr>
            <a:lvl9pPr marL="2082800" indent="0">
              <a:buNone/>
              <a:defRPr sz="1140"/>
            </a:lvl9pPr>
          </a:lstStyle>
          <a:p xmlns:a="http://schemas.openxmlformats.org/drawingml/2006/main">
            <a:r>
              <a:t>单击图标添加图片</a:t>
            </a:r>
          </a:p>
        </p:txBody>
      </p:sp>
      <p:sp>
        <p:nvSpPr>
          <p:cNvPr id="4" name="Text Placeholder 3">
            <a:extLst xmlns:a="http://schemas.openxmlformats.org/drawingml/2006/main">
              <a:ext uri="{FF2B5EF4-FFF2-40B4-BE49-F238E27FC236}">
                <a16:creationId xmlns:a16="http://schemas.microsoft.com/office/drawing/2014/main" id="{F43E95E4-5B3B-43F6-8EBE-D1167820F129}"/>
              </a:ext>
            </a:extLst>
          </p:cNvPr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478176" y="1171575"/>
            <a:ext cx="2239020" cy="217048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>
            <a:lvl1pPr marL="0" indent="0">
              <a:buNone/>
              <a:defRPr sz="910"/>
            </a:lvl1pPr>
            <a:lvl2pPr marL="260350" indent="0">
              <a:buNone/>
              <a:defRPr sz="795"/>
            </a:lvl2pPr>
            <a:lvl3pPr marL="520700" indent="0">
              <a:buNone/>
              <a:defRPr sz="685"/>
            </a:lvl3pPr>
            <a:lvl4pPr marL="781050" indent="0">
              <a:buNone/>
              <a:defRPr sz="570"/>
            </a:lvl4pPr>
            <a:lvl5pPr marL="1041400" indent="0">
              <a:buNone/>
              <a:defRPr sz="570"/>
            </a:lvl5pPr>
            <a:lvl6pPr marL="1301750" indent="0">
              <a:buNone/>
              <a:defRPr sz="570"/>
            </a:lvl6pPr>
            <a:lvl7pPr marL="1562100" indent="0">
              <a:buNone/>
              <a:defRPr sz="570"/>
            </a:lvl7pPr>
            <a:lvl8pPr marL="1822450" indent="0">
              <a:buNone/>
              <a:defRPr sz="570"/>
            </a:lvl8pPr>
            <a:lvl9pPr marL="2082800" indent="0">
              <a:buNone/>
              <a:defRPr sz="570"/>
            </a:lvl9pPr>
          </a:lstStyle>
          <a:p xmlns:a="http://schemas.openxmlformats.org/drawingml/2006/main"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Date Placeholder 4">
            <a:extLst xmlns:a="http://schemas.openxmlformats.org/drawingml/2006/main">
              <a:ext uri="{FF2B5EF4-FFF2-40B4-BE49-F238E27FC236}">
                <a16:creationId xmlns:a16="http://schemas.microsoft.com/office/drawing/2014/main" id="{B295F389-AD6E-448D-90D1-CECE1DA1808F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477272" y="3619589"/>
            <a:ext cx="1561981" cy="20791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fld id="{C764DE79-268F-4C1A-8933-263129D2AF90}" type="datetimeFigureOut">
              <a:t>7/23/2026</a:t>
            </a:fld>
          </a:p>
        </p:txBody>
      </p:sp>
      <p:sp>
        <p:nvSpPr>
          <p:cNvPr id="6" name="Footer Placeholder 5">
            <a:extLst xmlns:a="http://schemas.openxmlformats.org/drawingml/2006/main">
              <a:ext uri="{FF2B5EF4-FFF2-40B4-BE49-F238E27FC236}">
                <a16:creationId xmlns:a16="http://schemas.microsoft.com/office/drawing/2014/main" id="{40A7EA40-718D-412C-A480-1D0D53FBCCC9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2299583" y="3619589"/>
            <a:ext cx="2342972" cy="20791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 6">
            <a:extLst xmlns:a="http://schemas.openxmlformats.org/drawingml/2006/main">
              <a:ext uri="{FF2B5EF4-FFF2-40B4-BE49-F238E27FC236}">
                <a16:creationId xmlns:a16="http://schemas.microsoft.com/office/drawing/2014/main" id="{D132DD3B-B53D-40F5-AA41-D91BF7C6F958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4902885" y="3619589"/>
            <a:ext cx="1561981" cy="20791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fld id="{48F63A3B-78C7-47BE-AE5E-E10140E04643}" type="slidenum">
              <a:t>‹#›</a:t>
            </a:fld>
          </a:p>
        </p:txBody>
      </p:sp>
    </p:spTree>
  </p:cSld>
</p:sldLayout>
</file>

<file path=ppt/slideLayouts/slideLayout4.xml><?xml version="1.0" encoding="utf-8"?>
<p:sldLayout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itle 1">
            <a:extLst xmlns:a="http://schemas.openxmlformats.org/drawingml/2006/main">
              <a:ext uri="{FF2B5EF4-FFF2-40B4-BE49-F238E27FC236}">
                <a16:creationId xmlns:a16="http://schemas.microsoft.com/office/drawing/2014/main" id="{BB8441D1-CBB5-4653-B582-5684E7C86657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77272" y="207919"/>
            <a:ext cx="5987594" cy="754834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单击此处编辑母版标题样式</a:t>
            </a:r>
          </a:p>
        </p:txBody>
      </p:sp>
      <p:sp>
        <p:nvSpPr>
          <p:cNvPr id="3" name="Vertical Text Placeholder 2">
            <a:extLst xmlns:a="http://schemas.openxmlformats.org/drawingml/2006/main">
              <a:ext uri="{FF2B5EF4-FFF2-40B4-BE49-F238E27FC236}">
                <a16:creationId xmlns:a16="http://schemas.microsoft.com/office/drawing/2014/main" id="{A04AD40F-CE3D-4572-8516-30EC7523CB57}"/>
              </a:ext>
            </a:extLst>
          </p:cNvPr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477272" y="1039592"/>
            <a:ext cx="5987594" cy="2477845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vert="eaVert"/>
          <a:lstStyle xmlns:a="http://schemas.openxmlformats.org/drawingml/2006/main"/>
          <a:p xmlns:a="http://schemas.openxmlformats.org/drawingml/2006/main">
            <a:pPr lvl="0">
              <a:buNone/>
            </a:pPr>
            <a:r>
              <a:t>单击此处编辑母版文本样式</a:t>
            </a:r>
          </a:p>
          <a:p xmlns:a="http://schemas.openxmlformats.org/drawingml/2006/main">
            <a:pPr lvl="1">
              <a:buNone/>
            </a:pPr>
            <a:r>
              <a:t>二级</a:t>
            </a:r>
          </a:p>
          <a:p xmlns:a="http://schemas.openxmlformats.org/drawingml/2006/main">
            <a:pPr lvl="2">
              <a:buNone/>
            </a:pPr>
            <a:r>
              <a:t>三级</a:t>
            </a:r>
          </a:p>
          <a:p xmlns:a="http://schemas.openxmlformats.org/drawingml/2006/main">
            <a:pPr lvl="3">
              <a:buNone/>
            </a:pPr>
            <a:r>
              <a:t>四级</a:t>
            </a:r>
          </a:p>
          <a:p xmlns:a="http://schemas.openxmlformats.org/drawingml/2006/main">
            <a:pPr lvl="4">
              <a:buNone/>
            </a:pPr>
            <a:r>
              <a:t>五级</a:t>
            </a:r>
          </a:p>
        </p:txBody>
      </p:sp>
      <p:sp>
        <p:nvSpPr>
          <p:cNvPr id="4" name="Date Placeholder 3">
            <a:extLst xmlns:a="http://schemas.openxmlformats.org/drawingml/2006/main">
              <a:ext uri="{FF2B5EF4-FFF2-40B4-BE49-F238E27FC236}">
                <a16:creationId xmlns:a16="http://schemas.microsoft.com/office/drawing/2014/main" id="{A5C6064D-7DDA-4314-B27F-ADB210513052}"/>
              </a:ext>
            </a:extLst>
          </p:cNvPr>
          <p:cNvSpPr>
            <a:spLocks xmlns:a="http://schemas.openxmlformats.org/drawingml/2006/main" noGrp="1"/>
          </p:cNvSpPr>
          <p:nvPr>
            <p:ph type="dt" idx="10"/>
          </p:nvPr>
        </p:nvSpPr>
        <p:spPr>
          <a:xfrm xmlns:a="http://schemas.openxmlformats.org/drawingml/2006/main">
            <a:off x="477272" y="3619589"/>
            <a:ext cx="1561981" cy="20791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fld id="{C764DE79-268F-4C1A-8933-263129D2AF90}" type="datetimeFigureOut">
              <a:t>7/23/2026</a:t>
            </a:fld>
          </a:p>
        </p:txBody>
      </p:sp>
      <p:sp>
        <p:nvSpPr>
          <p:cNvPr id="5" name="Footer Placeholder 4">
            <a:extLst xmlns:a="http://schemas.openxmlformats.org/drawingml/2006/main">
              <a:ext uri="{FF2B5EF4-FFF2-40B4-BE49-F238E27FC236}">
                <a16:creationId xmlns:a16="http://schemas.microsoft.com/office/drawing/2014/main" id="{DB7775CE-0CF3-4628-8F10-78173C78AAC1}"/>
              </a:ext>
            </a:extLst>
          </p:cNvPr>
          <p:cNvSpPr>
            <a:spLocks xmlns:a="http://schemas.openxmlformats.org/drawingml/2006/main" noGrp="1"/>
          </p:cNvSpPr>
          <p:nvPr>
            <p:ph type="ftr" idx="11"/>
          </p:nvPr>
        </p:nvSpPr>
        <p:spPr>
          <a:xfrm xmlns:a="http://schemas.openxmlformats.org/drawingml/2006/main">
            <a:off x="2299583" y="3619589"/>
            <a:ext cx="2342972" cy="20791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Slide Number Placeholder 5">
            <a:extLst xmlns:a="http://schemas.openxmlformats.org/drawingml/2006/main">
              <a:ext uri="{FF2B5EF4-FFF2-40B4-BE49-F238E27FC236}">
                <a16:creationId xmlns:a16="http://schemas.microsoft.com/office/drawing/2014/main" id="{FEE5C9A8-8214-4128-9F8B-993FE662888C}"/>
              </a:ext>
            </a:extLst>
          </p:cNvPr>
          <p:cNvSpPr>
            <a:spLocks xmlns:a="http://schemas.openxmlformats.org/drawingml/2006/main" noGrp="1"/>
          </p:cNvSpPr>
          <p:nvPr>
            <p:ph type="sldNum" idx="12"/>
          </p:nvPr>
        </p:nvSpPr>
        <p:spPr>
          <a:xfrm xmlns:a="http://schemas.openxmlformats.org/drawingml/2006/main">
            <a:off x="4902885" y="3619589"/>
            <a:ext cx="1561981" cy="20791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fld id="{48F63A3B-78C7-47BE-AE5E-E10140E04643}" type="slidenum">
              <a:t>‹#›</a:t>
            </a:fld>
          </a:p>
        </p:txBody>
      </p:sp>
    </p:spTree>
  </p:cSld>
</p:sldLayout>
</file>

<file path=ppt/slideLayouts/slideLayout5.xml><?xml version="1.0" encoding="utf-8"?>
<p:sldLayout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Layouts/slideLayout6.xml><?xml version="1.0" encoding="utf-8"?>
<p:sldLayout xmlns:p="http://schemas.openxmlformats.org/presentationml/2006/main" userDrawn="1">
  <p:cSld name="标题居中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文本占位符 12">
            <a:extLst xmlns:a="http://schemas.openxmlformats.org/drawingml/2006/main">
              <a:ext uri="{FF2B5EF4-FFF2-40B4-BE49-F238E27FC236}">
                <a16:creationId xmlns:a16="http://schemas.microsoft.com/office/drawing/2014/main" id="{70F11718-9BD5-4B55-B66D-10AAEEF4A66D}"/>
              </a:ext>
            </a:extLst>
          </p:cNvPr>
          <p:cNvSpPr>
            <a:spLocks xmlns:a="http://schemas.openxmlformats.org/drawingml/2006/main" noGrp="1"/>
          </p:cNvSpPr>
          <p:nvPr>
            <p:ph type="body" idx="10" hasCustomPrompt="1"/>
          </p:nvPr>
        </p:nvSpPr>
        <p:spPr>
          <a:xfrm xmlns:a="http://schemas.openxmlformats.org/drawingml/2006/main">
            <a:off x="1142285" y="1171537"/>
            <a:ext cx="4657569" cy="418322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>
            <a:lvl1pPr marL="0" indent="0" algn="ctr" defTabSz="62865">
              <a:buNone/>
              <a:defRPr sz="1375" b="0" i="0" kern="1200">
                <a:solidFill>
                  <a:schemeClr val="bg1"/>
                </a:solidFill>
                <a:latin typeface="Huawei Sans"/>
                <a:ea typeface="Huawei Sans"/>
                <a:cs typeface="Huawei Sans"/>
              </a:defRPr>
            </a:lvl1pPr>
          </a:lstStyle>
          <a:p xmlns:a="http://schemas.openxmlformats.org/drawingml/2006/main">
            <a:pPr marL="0" marR="0" lvl="0" indent="0" algn="ctr" defTabSz="62865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/>
              <a:buNone/>
            </a:pPr>
            <a:r>
              <a:t>Title Huawei Sans Regular Font size 42</a:t>
            </a:r>
          </a:p>
        </p:txBody>
      </p:sp>
      <p:sp>
        <p:nvSpPr>
          <p:cNvPr id="5" name="文本占位符 14">
            <a:extLst xmlns:a="http://schemas.openxmlformats.org/drawingml/2006/main">
              <a:ext uri="{FF2B5EF4-FFF2-40B4-BE49-F238E27FC236}">
                <a16:creationId xmlns:a16="http://schemas.microsoft.com/office/drawing/2014/main" id="{D129A9CC-BE1B-4F9C-8686-D8B11B24CE3D}"/>
              </a:ext>
            </a:extLst>
          </p:cNvPr>
          <p:cNvSpPr>
            <a:spLocks xmlns:a="http://schemas.openxmlformats.org/drawingml/2006/main" noGrp="1"/>
          </p:cNvSpPr>
          <p:nvPr>
            <p:ph type="body" idx="11" hasCustomPrompt="1"/>
          </p:nvPr>
        </p:nvSpPr>
        <p:spPr>
          <a:xfrm xmlns:a="http://schemas.openxmlformats.org/drawingml/2006/main">
            <a:off x="1750148" y="1767900"/>
            <a:ext cx="3441843" cy="652332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>
            <a:lvl1pPr marL="0" indent="0" algn="ctr" defTabSz="62865">
              <a:buNone/>
              <a:defRPr sz="1515" kern="1200">
                <a:solidFill>
                  <a:schemeClr val="bg1"/>
                </a:solidFill>
                <a:latin typeface="FZLanTingHeiS-R-GB"/>
                <a:ea typeface="FZLanTingHeiS-R-GB"/>
                <a:cs typeface="FZLanTingHeiS-R-GB"/>
              </a:defRPr>
            </a:lvl1pPr>
          </a:lstStyle>
          <a:p xmlns:a="http://schemas.openxmlformats.org/drawingml/2006/main">
            <a:pPr lvl="0">
              <a:buNone/>
            </a:pPr>
            <a:r>
              <a:t>标题 方正兰亭黑简体 字号</a:t>
            </a:r>
            <a:r>
              <a:t>42</a:t>
            </a:r>
          </a:p>
        </p:txBody>
      </p:sp>
    </p:spTree>
  </p:cSld>
</p:sldLayout>
</file>

<file path=ppt/slideLayouts/slideLayout7.xml><?xml version="1.0" encoding="utf-8"?>
<p:sldLayout xmlns:p="http://schemas.openxmlformats.org/presentationml/2006/main" userDrawn="1">
  <p:cSld name="目录（深色）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Layouts/slideLayout8.xml><?xml version="1.0" encoding="utf-8"?>
<p:sldLayout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Layouts/slideLayout9.xml><?xml version="1.0" encoding="utf-8"?>
<p:sldLayout xmlns:p="http://schemas.openxmlformats.org/presentationml/2006/main" userDrawn="1">
  <p:cSld name="封面大标题"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文本占位符 12">
            <a:extLst xmlns:a="http://schemas.openxmlformats.org/drawingml/2006/main">
              <a:ext uri="{FF2B5EF4-FFF2-40B4-BE49-F238E27FC236}">
                <a16:creationId xmlns:a16="http://schemas.microsoft.com/office/drawing/2014/main" id="{9DFEE675-2BC4-40C4-9E38-5515D43375B1}"/>
              </a:ext>
            </a:extLst>
          </p:cNvPr>
          <p:cNvSpPr>
            <a:spLocks xmlns:a="http://schemas.openxmlformats.org/drawingml/2006/main" noGrp="1"/>
          </p:cNvSpPr>
          <p:nvPr>
            <p:ph type="body" idx="10" hasCustomPrompt="1"/>
          </p:nvPr>
        </p:nvSpPr>
        <p:spPr>
          <a:xfrm xmlns:a="http://schemas.openxmlformats.org/drawingml/2006/main">
            <a:off x="1142285" y="1171537"/>
            <a:ext cx="4657569" cy="418322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>
            <a:lvl1pPr marL="0" indent="0" algn="ctr" defTabSz="62865">
              <a:buNone/>
              <a:defRPr sz="1375" b="0" i="0" kern="1200">
                <a:solidFill>
                  <a:schemeClr val="bg1"/>
                </a:solidFill>
                <a:latin typeface="Huawei Sans"/>
                <a:ea typeface="Huawei Sans"/>
                <a:cs typeface="Huawei Sans"/>
              </a:defRPr>
            </a:lvl1pPr>
          </a:lstStyle>
          <a:p xmlns:a="http://schemas.openxmlformats.org/drawingml/2006/main">
            <a:pPr marL="0" marR="0" lvl="0" indent="0" algn="ctr" defTabSz="62865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/>
              <a:buNone/>
            </a:pPr>
            <a:r>
              <a:t>Title Huawei Sans Regular Font size 100</a:t>
            </a:r>
          </a:p>
        </p:txBody>
      </p:sp>
      <p:sp>
        <p:nvSpPr>
          <p:cNvPr id="8" name="文本占位符 14">
            <a:extLst xmlns:a="http://schemas.openxmlformats.org/drawingml/2006/main">
              <a:ext uri="{FF2B5EF4-FFF2-40B4-BE49-F238E27FC236}">
                <a16:creationId xmlns:a16="http://schemas.microsoft.com/office/drawing/2014/main" id="{EEAAA4ED-F182-4F00-9B04-B38CA828DE7D}"/>
              </a:ext>
            </a:extLst>
          </p:cNvPr>
          <p:cNvSpPr>
            <a:spLocks xmlns:a="http://schemas.openxmlformats.org/drawingml/2006/main" noGrp="1"/>
          </p:cNvSpPr>
          <p:nvPr>
            <p:ph type="body" idx="11" hasCustomPrompt="1"/>
          </p:nvPr>
        </p:nvSpPr>
        <p:spPr>
          <a:xfrm xmlns:a="http://schemas.openxmlformats.org/drawingml/2006/main">
            <a:off x="1750148" y="1767900"/>
            <a:ext cx="3441843" cy="652332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>
            <a:lvl1pPr marL="0" indent="0" algn="ctr" defTabSz="62865">
              <a:buNone/>
              <a:defRPr sz="1515" kern="1200">
                <a:solidFill>
                  <a:schemeClr val="bg1"/>
                </a:solidFill>
                <a:latin typeface="FZLanTingHeiS-R-GB"/>
                <a:ea typeface="FZLanTingHeiS-R-GB"/>
                <a:cs typeface="FZLanTingHeiS-R-GB"/>
              </a:defRPr>
            </a:lvl1pPr>
          </a:lstStyle>
          <a:p xmlns:a="http://schemas.openxmlformats.org/drawingml/2006/main">
            <a:pPr lvl="0">
              <a:buNone/>
            </a:pPr>
            <a:r>
              <a:t>标题 方正兰亭黑简体 字号</a:t>
            </a:r>
            <a:r>
              <a:t>110</a:t>
            </a:r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6716c40a28f4af0" /><Relationship Type="http://schemas.openxmlformats.org/officeDocument/2006/relationships/slideLayout" Target="/ppt/slideLayouts/slideLayout1.xml" Id="Rd0119f22245f4459" /><Relationship Type="http://schemas.openxmlformats.org/officeDocument/2006/relationships/slideLayout" Target="/ppt/slideLayouts/slideLayout2.xml" Id="R64d3640b935c465b" /><Relationship Type="http://schemas.openxmlformats.org/officeDocument/2006/relationships/slideLayout" Target="/ppt/slideLayouts/slideLayout3.xml" Id="R1d9784f4933e4e4c" /><Relationship Type="http://schemas.openxmlformats.org/officeDocument/2006/relationships/slideLayout" Target="/ppt/slideLayouts/slideLayout4.xml" Id="R8cc9d52f4b7e4a97" /><Relationship Type="http://schemas.openxmlformats.org/officeDocument/2006/relationships/slideLayout" Target="/ppt/slideLayouts/slideLayout5.xml" Id="Ra3b1f68f28f748dd" /><Relationship Type="http://schemas.openxmlformats.org/officeDocument/2006/relationships/slideLayout" Target="/ppt/slideLayouts/slideLayout6.xml" Id="R5dc7c014f0274635" /><Relationship Type="http://schemas.openxmlformats.org/officeDocument/2006/relationships/slideLayout" Target="/ppt/slideLayouts/slideLayout7.xml" Id="R0ad18332d72f4dca" /><Relationship Type="http://schemas.openxmlformats.org/officeDocument/2006/relationships/slideLayout" Target="/ppt/slideLayouts/slideLayout8.xml" Id="Rec5f4fc0be9d4b27" /><Relationship Type="http://schemas.openxmlformats.org/officeDocument/2006/relationships/slideLayout" Target="/ppt/slideLayouts/slideLayout9.xml" Id="R036e9ad1b9224300" /></Relationships>
</file>

<file path=ppt/slideMasters/slideMaster1.xml><?xml version="1.0" encoding="utf-8"?>
<p:sldMaster xmlns:p="http://schemas.openxmlformats.org/presentationml/2006/main">
  <p:cSld>
    <p:bg>
      <p:bgPr>
        <a:solidFill xmlns:a="http://schemas.openxmlformats.org/drawingml/2006/main">
          <a:srgbClr val="F0F0F0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0119f22245f4459"/>
    <p:sldLayoutId xmlns:r="http://schemas.openxmlformats.org/officeDocument/2006/relationships" id="2147483650" r:id="R64d3640b935c465b"/>
    <p:sldLayoutId xmlns:r="http://schemas.openxmlformats.org/officeDocument/2006/relationships" id="2147483651" r:id="R1d9784f4933e4e4c"/>
    <p:sldLayoutId xmlns:r="http://schemas.openxmlformats.org/officeDocument/2006/relationships" id="2147483652" r:id="R8cc9d52f4b7e4a97"/>
    <p:sldLayoutId xmlns:r="http://schemas.openxmlformats.org/officeDocument/2006/relationships" id="2147483653" r:id="Ra3b1f68f28f748dd"/>
    <p:sldLayoutId xmlns:r="http://schemas.openxmlformats.org/officeDocument/2006/relationships" id="2147483654" r:id="R5dc7c014f0274635"/>
    <p:sldLayoutId xmlns:r="http://schemas.openxmlformats.org/officeDocument/2006/relationships" id="2147483655" r:id="R0ad18332d72f4dca"/>
    <p:sldLayoutId xmlns:r="http://schemas.openxmlformats.org/officeDocument/2006/relationships" id="2147483656" r:id="Rec5f4fc0be9d4b27"/>
    <p:sldLayoutId xmlns:r="http://schemas.openxmlformats.org/officeDocument/2006/relationships" id="2147483657" r:id="R036e9ad1b9224300"/>
  </p:sldLayoutIdLst>
  <p:txStyles>
    <p:titleStyle>
      <a:lvl1pPr xmlns:a="http://schemas.openxmlformats.org/drawingml/2006/main" algn="l" defTabSz="520700">
        <a:lnSpc>
          <a:spcPct val="90000"/>
        </a:lnSpc>
        <a:spcBef>
          <a:spcPct val="0"/>
        </a:spcBef>
        <a:buNone/>
        <a:defRPr sz="2505" kern="12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130175" indent="-130175" algn="l" defTabSz="520700">
        <a:lnSpc>
          <a:spcPct val="90000"/>
        </a:lnSpc>
        <a:spcBef>
          <a:spcPts val="570"/>
        </a:spcBef>
        <a:buFont typeface="Arial"/>
        <a:buChar char="•"/>
        <a:defRPr sz="1595" kern="12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390525" indent="-130175" algn="l" defTabSz="520700">
        <a:lnSpc>
          <a:spcPct val="90000"/>
        </a:lnSpc>
        <a:spcBef>
          <a:spcPts val="285"/>
        </a:spcBef>
        <a:buFont typeface="Arial"/>
        <a:buChar char="•"/>
        <a:defRPr sz="1365" kern="12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650875" indent="-130175" algn="l" defTabSz="520700">
        <a:lnSpc>
          <a:spcPct val="90000"/>
        </a:lnSpc>
        <a:spcBef>
          <a:spcPts val="285"/>
        </a:spcBef>
        <a:buFont typeface="Arial"/>
        <a:buChar char="•"/>
        <a:defRPr sz="1140" kern="12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911225" indent="-130175" algn="l" defTabSz="520700">
        <a:lnSpc>
          <a:spcPct val="90000"/>
        </a:lnSpc>
        <a:spcBef>
          <a:spcPts val="285"/>
        </a:spcBef>
        <a:buFont typeface="Arial"/>
        <a:buChar char="•"/>
        <a:defRPr sz="1025" kern="12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171575" indent="-130175" algn="l" defTabSz="520700">
        <a:lnSpc>
          <a:spcPct val="90000"/>
        </a:lnSpc>
        <a:spcBef>
          <a:spcPts val="285"/>
        </a:spcBef>
        <a:buFont typeface="Arial"/>
        <a:buChar char="•"/>
        <a:defRPr sz="1025" kern="12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1431925" indent="-130175" algn="l" defTabSz="520700">
        <a:lnSpc>
          <a:spcPct val="90000"/>
        </a:lnSpc>
        <a:spcBef>
          <a:spcPts val="285"/>
        </a:spcBef>
        <a:buFont typeface="Arial"/>
        <a:buChar char="•"/>
        <a:defRPr sz="1025" kern="12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1692275" indent="-130175" algn="l" defTabSz="520700">
        <a:lnSpc>
          <a:spcPct val="90000"/>
        </a:lnSpc>
        <a:spcBef>
          <a:spcPts val="285"/>
        </a:spcBef>
        <a:buFont typeface="Arial"/>
        <a:buChar char="•"/>
        <a:defRPr sz="1025" kern="12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1952625" indent="-130175" algn="l" defTabSz="520700">
        <a:lnSpc>
          <a:spcPct val="90000"/>
        </a:lnSpc>
        <a:spcBef>
          <a:spcPts val="285"/>
        </a:spcBef>
        <a:buFont typeface="Arial"/>
        <a:buChar char="•"/>
        <a:defRPr sz="1025" kern="12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2212975" indent="-130175" algn="l" defTabSz="520700">
        <a:lnSpc>
          <a:spcPct val="90000"/>
        </a:lnSpc>
        <a:spcBef>
          <a:spcPts val="285"/>
        </a:spcBef>
        <a:buFont typeface="Arial"/>
        <a:buChar char="•"/>
        <a:defRPr sz="1025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 defTabSz="520700">
        <a:buNone/>
        <a:defRPr sz="1025" kern="12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260350" algn="l" defTabSz="520700">
        <a:buNone/>
        <a:defRPr sz="1025" kern="12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520700" algn="l" defTabSz="520700">
        <a:buNone/>
        <a:defRPr sz="1025" kern="12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781050" algn="l" defTabSz="520700">
        <a:buNone/>
        <a:defRPr sz="1025" kern="12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041400" algn="l" defTabSz="520700">
        <a:buNone/>
        <a:defRPr sz="1025" kern="12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1301750" algn="l" defTabSz="520700">
        <a:buNone/>
        <a:defRPr sz="1025" kern="12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1562100" algn="l" defTabSz="520700">
        <a:buNone/>
        <a:defRPr sz="1025" kern="12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1822450" algn="l" defTabSz="520700">
        <a:buNone/>
        <a:defRPr sz="1025" kern="12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2082800" algn="l" defTabSz="520700">
        <a:buNone/>
        <a:defRPr sz="1025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88" userDrawn="1">
          <p15:clr>
            <a:srgbClr xmlns:a="http://schemas.openxmlformats.org/drawingml/2006/main" val="F26B43"/>
          </p15:clr>
        </p15:guide>
        <p15:guide id="2" pos="2184" userDrawn="1">
          <p15:clr>
            <a:srgbClr xmlns:a="http://schemas.openxmlformats.org/drawingml/2006/main" val="F26B43"/>
          </p15:clr>
        </p15:guide>
        <p15:guide id="3" pos="104" userDrawn="1">
          <p15:clr>
            <a:srgbClr xmlns:a="http://schemas.openxmlformats.org/drawingml/2006/main" val="F26B43"/>
          </p15:clr>
        </p15:guide>
        <p15:guide id="4" pos="4256" userDrawn="1">
          <p15:clr>
            <a:srgbClr xmlns:a="http://schemas.openxmlformats.org/drawingml/2006/main" val="F26B43"/>
          </p15:clr>
        </p15:guide>
        <p15:guide id="5" orient="horz" pos="240" userDrawn="1">
          <p15:clr>
            <a:srgbClr xmlns:a="http://schemas.openxmlformats.org/drawingml/2006/main" val="F26B43"/>
          </p15:clr>
        </p15:guide>
        <p15:guide id="6" orient="horz" pos="264" userDrawn="1">
          <p15:clr>
            <a:srgbClr xmlns:a="http://schemas.openxmlformats.org/drawingml/2006/main" val="F26B43"/>
          </p15:clr>
        </p15:guide>
        <p15:guide id="7" orient="horz" pos="2336" userDrawn="1">
          <p15:clr>
            <a:srgbClr xmlns:a="http://schemas.openxmlformats.org/drawingml/2006/main" val="F26B43"/>
          </p15:clr>
        </p15:guide>
        <p15:guide id="8" orient="horz" pos="2312" userDrawn="1">
          <p15:clr>
            <a:srgbClr xmlns:a="http://schemas.openxmlformats.org/drawingml/2006/main" val="F26B43"/>
          </p15:clr>
        </p15:guide>
      </p15:sldGuideLst>
    </p:ext>
  </p:extLst>
</p:sldMaster>
</file>

<file path=ppt/slideMasters/theme/theme2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e101d613fe4a49" /><Relationship Type="http://schemas.openxmlformats.org/officeDocument/2006/relationships/image" Target="/ppt/media/image2.png" Id="R140a26da3d2b49f0" /><Relationship Type="http://schemas.openxmlformats.org/officeDocument/2006/relationships/notesSlide" Target="/ppt/notesSlides/notesSlide1.xml" Id="R6ce1cb74c4294f20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ae116a6bc12f4e9e" /><Relationship Type="http://schemas.openxmlformats.org/officeDocument/2006/relationships/notesSlide" Target="/ppt/notesSlides/notesSlide10.xml" Id="R3d954b994e3c43e4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0cfd9b8dbb0d45b9" /><Relationship Type="http://schemas.openxmlformats.org/officeDocument/2006/relationships/notesSlide" Target="/ppt/notesSlides/notesSlide11.xml" Id="R389a548cda6142af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6.xml" Id="R66ffbb255e544a2d" /><Relationship Type="http://schemas.openxmlformats.org/officeDocument/2006/relationships/notesSlide" Target="/ppt/notesSlides/notesSlide12.xml" Id="Rc5acd57a3bb1415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3593a6c03cb34c58" /><Relationship Type="http://schemas.openxmlformats.org/officeDocument/2006/relationships/notesSlide" Target="/ppt/notesSlides/notesSlide2.xml" Id="Red28e2bc3ee2464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ed3c4f7d856a4f68" /><Relationship Type="http://schemas.openxmlformats.org/officeDocument/2006/relationships/notesSlide" Target="/ppt/notesSlides/notesSlide3.xml" Id="Rc886c513a96940d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cef549572ac54b8d" /><Relationship Type="http://schemas.openxmlformats.org/officeDocument/2006/relationships/notesSlide" Target="/ppt/notesSlides/notesSlide4.xml" Id="R76e7f1e4733146b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4ec47dd401c44b65" /><Relationship Type="http://schemas.openxmlformats.org/officeDocument/2006/relationships/notesSlide" Target="/ppt/notesSlides/notesSlide5.xml" Id="Rcbc191487e6a41a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1f54d42473a34ef7" /><Relationship Type="http://schemas.openxmlformats.org/officeDocument/2006/relationships/notesSlide" Target="/ppt/notesSlides/notesSlide6.xml" Id="Rc289c48514c4424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bfd5bf1f39b94de3" /><Relationship Type="http://schemas.openxmlformats.org/officeDocument/2006/relationships/notesSlide" Target="/ppt/notesSlides/notesSlide7.xml" Id="R0028e7dcc57940d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f3cdd1b6f8ee42e3" /><Relationship Type="http://schemas.openxmlformats.org/officeDocument/2006/relationships/notesSlide" Target="/ppt/notesSlides/notesSlide8.xml" Id="Ra81f86f0b7da4a8b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c76d779d6a7e4090" /><Relationship Type="http://schemas.openxmlformats.org/officeDocument/2006/relationships/notesSlide" Target="/ppt/notesSlides/notesSlide9.xml" Id="R203c10dc6b10469d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文本框 7">
            <a:extLst xmlns:a="http://schemas.openxmlformats.org/drawingml/2006/main">
              <a:ext uri="{FF2B5EF4-FFF2-40B4-BE49-F238E27FC236}">
                <a16:creationId xmlns:a16="http://schemas.microsoft.com/office/drawing/2014/main" id="{BD4BA2F3-2EC9-4647-A1C0-A0F8E0E24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012" y="1009026"/>
            <a:ext cx="4909709" cy="1122350"/>
          </a:xfrm>
          <a:prstGeom xmlns:a="http://schemas.openxmlformats.org/drawingml/2006/main" prst="rect">
            <a:avLst/>
          </a:prstGeom>
          <a:ln xmlns:a="http://schemas.openxmlformats.org/drawingml/2006/main" w="3175"/>
        </p:spPr>
        <p:txBody>
          <a:bodyPr xmlns:a="http://schemas.openxmlformats.org/drawingml/2006/main" wrap="square" lIns="3645" tIns="3645" rIns="3645" bIns="3645" anchor="ctr">
            <a:spAutoFit/>
          </a:bodyPr>
          <a:lstStyle xmlns:a="http://schemas.openxmlformats.org/drawingml/2006/main">
            <a:lvl1pPr defTabSz="1270000">
              <a:lnSpc>
                <a:spcPct val="90000"/>
              </a:lnSpc>
              <a:spcBef>
                <a:spcPts val="2300"/>
              </a:spcBef>
              <a:buNone/>
              <a:defRPr sz="2000" b="1">
                <a:solidFill>
                  <a:schemeClr val="bg1"/>
                </a:solidFill>
                <a:latin typeface="方正兰亭中粗黑_GBK"/>
                <a:ea typeface="方正兰亭中粗黑_GBK"/>
                <a:cs typeface="方正兰亭中粗黑_GBK"/>
              </a:defRPr>
            </a:lvl1pPr>
          </a:lstStyle>
          <a:p xmlns:a="http://schemas.openxmlformats.org/drawingml/2006/main">
            <a:r>
              <a:rPr>
                <a:solidFill>
                  <a:schemeClr val="tx2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CCF</a:t>
            </a:r>
            <a:r>
              <a:rPr>
                <a:solidFill>
                  <a:schemeClr val="tx2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开源创新大赛</a:t>
            </a:r>
            <a:r>
              <a:rPr>
                <a:solidFill>
                  <a:schemeClr val="tx2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-</a:t>
            </a:r>
            <a:r>
              <a:rPr>
                <a:solidFill>
                  <a:schemeClr val="tx2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vLLM</a:t>
            </a:r>
            <a:r>
              <a:rPr>
                <a:solidFill>
                  <a:schemeClr val="tx2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 Ascend</a:t>
            </a:r>
            <a:r>
              <a:rPr>
                <a:solidFill>
                  <a:schemeClr val="tx2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赛道</a:t>
            </a:r>
          </a:p>
          <a:p xmlns:a="http://schemas.openxmlformats.org/drawingml/2006/main">
            <a:r>
              <a:rPr>
                <a:solidFill>
                  <a:schemeClr val="tx2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[功能] 适配 offload_group_size 和
offload_num_in_group 到 Ascend NPU</a:t>
            </a:r>
          </a:p>
        </p:txBody>
      </p:sp>
      <p:sp>
        <p:nvSpPr>
          <p:cNvPr id="10" name="文本框 9">
            <a:extLst xmlns:a="http://schemas.openxmlformats.org/drawingml/2006/main">
              <a:ext uri="{FF2B5EF4-FFF2-40B4-BE49-F238E27FC236}">
                <a16:creationId xmlns:a16="http://schemas.microsoft.com/office/drawing/2014/main" id="{8A10BE96-C559-43E1-9105-4BD7EB9E1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013" y="2133146"/>
            <a:ext cx="2041071" cy="665658"/>
          </a:xfrm>
          <a:prstGeom xmlns:a="http://schemas.openxmlformats.org/drawingml/2006/main" prst="rect">
            <a:avLst/>
          </a:prstGeom>
          <a:ln xmlns:a="http://schemas.openxmlformats.org/drawingml/2006/main" w="3175"/>
        </p:spPr>
        <p:txBody>
          <a:bodyPr xmlns:a="http://schemas.openxmlformats.org/drawingml/2006/main" wrap="square" lIns="3645" tIns="3645" rIns="3645" bIns="3645" anchor="ctr">
            <a:spAutoFit/>
          </a:bodyPr>
          <a:lstStyle xmlns:a="http://schemas.openxmlformats.org/drawingml/2006/main">
            <a:lvl1pPr defTabSz="1270000">
              <a:lnSpc>
                <a:spcPct val="90000"/>
              </a:lnSpc>
              <a:spcBef>
                <a:spcPts val="2300"/>
              </a:spcBef>
              <a:buNone/>
              <a:defRPr sz="1200" b="1">
                <a:solidFill>
                  <a:schemeClr val="bg1"/>
                </a:solidFill>
                <a:latin typeface="方正兰亭中黑简体"/>
                <a:ea typeface="方正兰亭中黑简体"/>
                <a:cs typeface="方正兰亭中黑简体"/>
              </a:defRPr>
            </a:lvl1pPr>
          </a:lstStyle>
          <a:p xmlns:a="http://schemas.openxmlformats.org/drawingml/2006/main">
            <a:r>
              <a:rPr>
                <a:solidFill>
                  <a:schemeClr val="tx2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vLLM Ascend 权重分组预取卸载参数适配与优化
团队：乘风破浪的大学生</a:t>
            </a:r>
          </a:p>
        </p:txBody>
      </p:sp>
      <p:pic>
        <p:nvPicPr>
          <p:cNvPr id="14" name="图片 2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40a26da3d2b49f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213202" y="521448"/>
            <a:ext cx="1678417" cy="28654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17450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文本框 36">
            <a:extLst xmlns:a="http://schemas.openxmlformats.org/drawingml/2006/main">
              <a:ext uri="{FF2B5EF4-FFF2-40B4-BE49-F238E27FC236}">
                <a16:creationId xmlns:a16="http://schemas.microsoft.com/office/drawing/2014/main" id="{4051ADE7-562C-4C89-B7D7-DE52C3BB5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3072" y="134485"/>
            <a:ext cx="3445329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>
            <a:spAutoFit/>
          </a:bodyPr>
          <a:lstStyle xmlns:a="http://schemas.openxmlformats.org/drawingml/2006/main"/>
          <a:p xmlns:a="http://schemas.openxmlformats.org/drawingml/2006/main">
            <a:r>
              <a:rPr sz="1200" b="1">
                <a:latin typeface="微软雅黑"/>
                <a:ea typeface="微软雅黑"/>
                <a:cs typeface="微软雅黑"/>
              </a:rPr>
              <a:t>AI 辅助参与与效果</a:t>
            </a:r>
          </a:p>
        </p:txBody>
      </p:sp>
      <p:sp>
        <p:nvSpPr>
          <p:cNvPr id="38" name="s10-step-0">
            <a:extLst xmlns:a="http://schemas.openxmlformats.org/drawingml/2006/main">
              <a:ext uri="{FF2B5EF4-FFF2-40B4-BE49-F238E27FC236}">
                <a16:creationId xmlns:a16="http://schemas.microsoft.com/office/drawing/2014/main" id="{F702DA26-062C-45CF-9444-29AC05F890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" y="1047750"/>
            <a:ext cx="1381125" cy="1381125"/>
          </a:xfrm>
          <a:prstGeom xmlns:a="http://schemas.openxmlformats.org/drawingml/2006/main" prst="roundRect">
            <a:avLst>
              <a:gd name="adj" fmla="val 3448"/>
            </a:avLst>
          </a:prstGeom>
          <a:solidFill xmlns:a="http://schemas.openxmlformats.org/drawingml/2006/main">
            <a:srgbClr val="EAF4FA"/>
          </a:solidFill>
          <a:ln xmlns:a="http://schemas.openxmlformats.org/drawingml/2006/main" w="9525">
            <a:solidFill>
              <a:srgbClr val="24A7C7"/>
            </a:solidFill>
            <a:prstDash val="solid"/>
          </a:ln>
        </p:spPr>
      </p:sp>
      <p:sp>
        <p:nvSpPr>
          <p:cNvPr id="39" name="s10-num-0-circle">
            <a:extLst xmlns:a="http://schemas.openxmlformats.org/drawingml/2006/main">
              <a:ext uri="{FF2B5EF4-FFF2-40B4-BE49-F238E27FC236}">
                <a16:creationId xmlns:a16="http://schemas.microsoft.com/office/drawing/2014/main" id="{6366CA9B-EFAC-4F59-B431-C6BD5B9FE6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80010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0" name="s10-num-0-number">
            <a:extLst xmlns:a="http://schemas.openxmlformats.org/drawingml/2006/main">
              <a:ext uri="{FF2B5EF4-FFF2-40B4-BE49-F238E27FC236}">
                <a16:creationId xmlns:a16="http://schemas.microsoft.com/office/drawing/2014/main" id="{021B1EB3-CD46-4D27-8537-AFC727AEA5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80962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41" name="s10-title-0">
            <a:extLst xmlns:a="http://schemas.openxmlformats.org/drawingml/2006/main">
              <a:ext uri="{FF2B5EF4-FFF2-40B4-BE49-F238E27FC236}">
                <a16:creationId xmlns:a16="http://schemas.microsoft.com/office/drawing/2014/main" id="{2CC79800-E754-4131-B60A-291D81CB5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1238250"/>
            <a:ext cx="11906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阅读调用链</a:t>
            </a:r>
          </a:p>
        </p:txBody>
      </p:sp>
      <p:sp>
        <p:nvSpPr>
          <p:cNvPr id="42" name="s10-body-0">
            <a:extLst xmlns:a="http://schemas.openxmlformats.org/drawingml/2006/main">
              <a:ext uri="{FF2B5EF4-FFF2-40B4-BE49-F238E27FC236}">
                <a16:creationId xmlns:a16="http://schemas.microsoft.com/office/drawing/2014/main" id="{7A3FEF24-1AF2-4F3D-8286-FD7642CB21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1638300"/>
            <a:ext cx="1190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定位参数、runner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和 offloader 生命周期</a:t>
            </a:r>
          </a:p>
        </p:txBody>
      </p:sp>
      <p:sp>
        <p:nvSpPr>
          <p:cNvPr id="43" name="s10-arrow-0">
            <a:extLst xmlns:a="http://schemas.openxmlformats.org/drawingml/2006/main">
              <a:ext uri="{FF2B5EF4-FFF2-40B4-BE49-F238E27FC236}">
                <a16:creationId xmlns:a16="http://schemas.microsoft.com/office/drawing/2014/main" id="{01AF135D-6362-4C67-9AD9-47B08C637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71650" y="1562100"/>
            <a:ext cx="152400" cy="228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44" name="s10-step-1">
            <a:extLst xmlns:a="http://schemas.openxmlformats.org/drawingml/2006/main">
              <a:ext uri="{FF2B5EF4-FFF2-40B4-BE49-F238E27FC236}">
                <a16:creationId xmlns:a16="http://schemas.microsoft.com/office/drawing/2014/main" id="{F6EAD8B1-5F7D-404B-BBCF-A1D06E0706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43100" y="1047750"/>
            <a:ext cx="1381125" cy="1381125"/>
          </a:xfrm>
          <a:prstGeom xmlns:a="http://schemas.openxmlformats.org/drawingml/2006/main" prst="roundRect">
            <a:avLst>
              <a:gd name="adj" fmla="val 344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45" name="s10-num-1-circle">
            <a:extLst xmlns:a="http://schemas.openxmlformats.org/drawingml/2006/main">
              <a:ext uri="{FF2B5EF4-FFF2-40B4-BE49-F238E27FC236}">
                <a16:creationId xmlns:a16="http://schemas.microsoft.com/office/drawing/2014/main" id="{C9D25BBB-AF85-4512-A77E-4A05F65541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86025" y="80010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6" name="s10-num-1-number">
            <a:extLst xmlns:a="http://schemas.openxmlformats.org/drawingml/2006/main">
              <a:ext uri="{FF2B5EF4-FFF2-40B4-BE49-F238E27FC236}">
                <a16:creationId xmlns:a16="http://schemas.microsoft.com/office/drawing/2014/main" id="{A9E701D4-F8B5-41F5-B21D-72DBE90F0C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86025" y="80962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47" name="s10-title-1">
            <a:extLst xmlns:a="http://schemas.openxmlformats.org/drawingml/2006/main">
              <a:ext uri="{FF2B5EF4-FFF2-40B4-BE49-F238E27FC236}">
                <a16:creationId xmlns:a16="http://schemas.microsoft.com/office/drawing/2014/main" id="{E2A3ADDF-3B43-4C04-A4F7-00BFFF8611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38350" y="1238250"/>
            <a:ext cx="11906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提出可证伪假设</a:t>
            </a:r>
          </a:p>
        </p:txBody>
      </p:sp>
      <p:sp>
        <p:nvSpPr>
          <p:cNvPr id="48" name="s10-body-1">
            <a:extLst xmlns:a="http://schemas.openxmlformats.org/drawingml/2006/main">
              <a:ext uri="{FF2B5EF4-FFF2-40B4-BE49-F238E27FC236}">
                <a16:creationId xmlns:a16="http://schemas.microsoft.com/office/drawing/2014/main" id="{C89C168A-ED6A-4C74-8CB5-86AB836CEE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38350" y="1638300"/>
            <a:ext cx="1190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把环境、精度和性能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问题拆成可测试条件</a:t>
            </a:r>
          </a:p>
        </p:txBody>
      </p:sp>
      <p:sp>
        <p:nvSpPr>
          <p:cNvPr id="49" name="s10-arrow-1">
            <a:extLst xmlns:a="http://schemas.openxmlformats.org/drawingml/2006/main">
              <a:ext uri="{FF2B5EF4-FFF2-40B4-BE49-F238E27FC236}">
                <a16:creationId xmlns:a16="http://schemas.microsoft.com/office/drawing/2014/main" id="{BCFF0641-D7E4-4069-A2A0-97518AD391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43275" y="1562100"/>
            <a:ext cx="152400" cy="228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50" name="s10-step-2">
            <a:extLst xmlns:a="http://schemas.openxmlformats.org/drawingml/2006/main">
              <a:ext uri="{FF2B5EF4-FFF2-40B4-BE49-F238E27FC236}">
                <a16:creationId xmlns:a16="http://schemas.microsoft.com/office/drawing/2014/main" id="{DFE62B3E-677E-493A-B647-8EE2A1CBF5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14725" y="1047750"/>
            <a:ext cx="1381125" cy="1381125"/>
          </a:xfrm>
          <a:prstGeom xmlns:a="http://schemas.openxmlformats.org/drawingml/2006/main" prst="roundRect">
            <a:avLst>
              <a:gd name="adj" fmla="val 3448"/>
            </a:avLst>
          </a:prstGeom>
          <a:solidFill xmlns:a="http://schemas.openxmlformats.org/drawingml/2006/main">
            <a:srgbClr val="EAF4FA"/>
          </a:solidFill>
          <a:ln xmlns:a="http://schemas.openxmlformats.org/drawingml/2006/main" w="9525">
            <a:solidFill>
              <a:srgbClr val="24A7C7"/>
            </a:solidFill>
            <a:prstDash val="solid"/>
          </a:ln>
        </p:spPr>
      </p:sp>
      <p:sp>
        <p:nvSpPr>
          <p:cNvPr id="51" name="s10-num-2-circle">
            <a:extLst xmlns:a="http://schemas.openxmlformats.org/drawingml/2006/main">
              <a:ext uri="{FF2B5EF4-FFF2-40B4-BE49-F238E27FC236}">
                <a16:creationId xmlns:a16="http://schemas.microsoft.com/office/drawing/2014/main" id="{DF49C407-AC3A-458A-99BA-9B4DAD9F85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57650" y="80010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52" name="s10-num-2-number">
            <a:extLst xmlns:a="http://schemas.openxmlformats.org/drawingml/2006/main">
              <a:ext uri="{FF2B5EF4-FFF2-40B4-BE49-F238E27FC236}">
                <a16:creationId xmlns:a16="http://schemas.microsoft.com/office/drawing/2014/main" id="{06075D5D-D140-4180-BEF5-FFCCEDE78F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57650" y="80962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53" name="s10-title-2">
            <a:extLst xmlns:a="http://schemas.openxmlformats.org/drawingml/2006/main">
              <a:ext uri="{FF2B5EF4-FFF2-40B4-BE49-F238E27FC236}">
                <a16:creationId xmlns:a16="http://schemas.microsoft.com/office/drawing/2014/main" id="{3FD9B4C9-3C24-4099-9B22-A873A44A99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09975" y="1238250"/>
            <a:ext cx="11906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生成测试与脚本</a:t>
            </a:r>
          </a:p>
        </p:txBody>
      </p:sp>
      <p:sp>
        <p:nvSpPr>
          <p:cNvPr id="54" name="s10-body-2">
            <a:extLst xmlns:a="http://schemas.openxmlformats.org/drawingml/2006/main">
              <a:ext uri="{FF2B5EF4-FFF2-40B4-BE49-F238E27FC236}">
                <a16:creationId xmlns:a16="http://schemas.microsoft.com/office/drawing/2014/main" id="{6C032040-61A1-49EA-838F-E7D7888CB9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09975" y="1638300"/>
            <a:ext cx="1190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补齐单测、健康检查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和一键复现入口</a:t>
            </a:r>
          </a:p>
        </p:txBody>
      </p:sp>
      <p:sp>
        <p:nvSpPr>
          <p:cNvPr id="55" name="s10-arrow-2">
            <a:extLst xmlns:a="http://schemas.openxmlformats.org/drawingml/2006/main">
              <a:ext uri="{FF2B5EF4-FFF2-40B4-BE49-F238E27FC236}">
                <a16:creationId xmlns:a16="http://schemas.microsoft.com/office/drawing/2014/main" id="{B7B78E1A-6631-477A-83B1-5C63972A3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1562100"/>
            <a:ext cx="152400" cy="228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56" name="s10-step-3">
            <a:extLst xmlns:a="http://schemas.openxmlformats.org/drawingml/2006/main">
              <a:ext uri="{FF2B5EF4-FFF2-40B4-BE49-F238E27FC236}">
                <a16:creationId xmlns:a16="http://schemas.microsoft.com/office/drawing/2014/main" id="{576395B8-B7E2-4438-9FFC-288B7A3493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86350" y="1047750"/>
            <a:ext cx="1381125" cy="1381125"/>
          </a:xfrm>
          <a:prstGeom xmlns:a="http://schemas.openxmlformats.org/drawingml/2006/main" prst="roundRect">
            <a:avLst>
              <a:gd name="adj" fmla="val 344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57" name="s10-num-3-circle">
            <a:extLst xmlns:a="http://schemas.openxmlformats.org/drawingml/2006/main">
              <a:ext uri="{FF2B5EF4-FFF2-40B4-BE49-F238E27FC236}">
                <a16:creationId xmlns:a16="http://schemas.microsoft.com/office/drawing/2014/main" id="{AC69AB9C-34A7-4029-9365-25CEE956A2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29275" y="80010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58" name="s10-num-3-number">
            <a:extLst xmlns:a="http://schemas.openxmlformats.org/drawingml/2006/main">
              <a:ext uri="{FF2B5EF4-FFF2-40B4-BE49-F238E27FC236}">
                <a16:creationId xmlns:a16="http://schemas.microsoft.com/office/drawing/2014/main" id="{1F23C90F-589D-4777-BCCF-786553A325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29275" y="80962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4</a:t>
            </a:r>
          </a:p>
        </p:txBody>
      </p:sp>
      <p:sp>
        <p:nvSpPr>
          <p:cNvPr id="59" name="s10-title-3">
            <a:extLst xmlns:a="http://schemas.openxmlformats.org/drawingml/2006/main">
              <a:ext uri="{FF2B5EF4-FFF2-40B4-BE49-F238E27FC236}">
                <a16:creationId xmlns:a16="http://schemas.microsoft.com/office/drawing/2014/main" id="{4C750C72-4F32-46C7-A002-73F8AC560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81600" y="1238250"/>
            <a:ext cx="11906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独立证据审计</a:t>
            </a:r>
          </a:p>
        </p:txBody>
      </p:sp>
      <p:sp>
        <p:nvSpPr>
          <p:cNvPr id="60" name="s10-body-3">
            <a:extLst xmlns:a="http://schemas.openxmlformats.org/drawingml/2006/main">
              <a:ext uri="{FF2B5EF4-FFF2-40B4-BE49-F238E27FC236}">
                <a16:creationId xmlns:a16="http://schemas.microsoft.com/office/drawing/2014/main" id="{2C153159-F5F9-4358-8C18-09F8E2A688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81600" y="1638300"/>
            <a:ext cx="1190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检查旧数据混用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和夸大表述</a:t>
            </a:r>
          </a:p>
        </p:txBody>
      </p:sp>
      <p:sp>
        <p:nvSpPr>
          <p:cNvPr id="61" name="s10-risk">
            <a:extLst xmlns:a="http://schemas.openxmlformats.org/drawingml/2006/main">
              <a:ext uri="{FF2B5EF4-FFF2-40B4-BE49-F238E27FC236}">
                <a16:creationId xmlns:a16="http://schemas.microsoft.com/office/drawing/2014/main" id="{58376421-84EA-4D79-8C49-433B4C6A6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" y="2743200"/>
            <a:ext cx="6096000" cy="647700"/>
          </a:xfrm>
          <a:prstGeom xmlns:a="http://schemas.openxmlformats.org/drawingml/2006/main" prst="roundRect">
            <a:avLst>
              <a:gd name="adj" fmla="val 7353"/>
            </a:avLst>
          </a:prstGeom>
          <a:solidFill xmlns:a="http://schemas.openxmlformats.org/drawingml/2006/main">
            <a:srgbClr val="FFF4D6"/>
          </a:solidFill>
          <a:ln xmlns:a="http://schemas.openxmlformats.org/drawingml/2006/main" w="9525">
            <a:solidFill>
              <a:srgbClr val="E7C86C"/>
            </a:solidFill>
            <a:prstDash val="solid"/>
          </a:ln>
        </p:spPr>
      </p:sp>
      <p:sp>
        <p:nvSpPr>
          <p:cNvPr id="62" name="s10-risk-title">
            <a:extLst xmlns:a="http://schemas.openxmlformats.org/drawingml/2006/main">
              <a:ext uri="{FF2B5EF4-FFF2-40B4-BE49-F238E27FC236}">
                <a16:creationId xmlns:a16="http://schemas.microsoft.com/office/drawing/2014/main" id="{28B03104-4C74-4102-ADCD-33EAA1771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2857500"/>
            <a:ext cx="22383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9206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200" b="1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00" b="1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rPr>
              <a:t>AI 输出必须经过工程证据约束</a:t>
            </a:r>
          </a:p>
        </p:txBody>
      </p:sp>
      <p:sp>
        <p:nvSpPr>
          <p:cNvPr id="63" name="s10-risk-body">
            <a:extLst xmlns:a="http://schemas.openxmlformats.org/drawingml/2006/main">
              <a:ext uri="{FF2B5EF4-FFF2-40B4-BE49-F238E27FC236}">
                <a16:creationId xmlns:a16="http://schemas.microsoft.com/office/drawing/2014/main" id="{679EF24D-D6F4-4C8F-A453-62E440929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3133725"/>
            <a:ext cx="5743575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异步 ≠ 零等待；HBM 差值 ≠ 权重节省；零精度下降 ≠ 高任务精度；旧 benchmark ≠ 正式中位数。</a:t>
            </a:r>
          </a:p>
        </p:txBody>
      </p:sp>
    </p:spTree>
    <p:extLst>
      <p:ext uri="{BB962C8B-B14F-4D97-AF65-F5344CB8AC3E}">
        <p14:creationId xmlns:p14="http://schemas.microsoft.com/office/powerpoint/2010/main" val="3044325070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文本框 36">
            <a:extLst xmlns:a="http://schemas.openxmlformats.org/drawingml/2006/main">
              <a:ext uri="{FF2B5EF4-FFF2-40B4-BE49-F238E27FC236}">
                <a16:creationId xmlns:a16="http://schemas.microsoft.com/office/drawing/2014/main" id="{4051ADE7-562C-4C89-B7D7-DE52C3BB5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3072" y="134485"/>
            <a:ext cx="3445329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>
            <a:spAutoFit/>
          </a:bodyPr>
          <a:lstStyle xmlns:a="http://schemas.openxmlformats.org/drawingml/2006/main"/>
          <a:p xmlns:a="http://schemas.openxmlformats.org/drawingml/2006/main">
            <a:r>
              <a:rPr sz="1200" b="1">
                <a:latin typeface="微软雅黑"/>
                <a:ea typeface="微软雅黑"/>
                <a:cs typeface="微软雅黑"/>
              </a:rPr>
              <a:t>创新点与决赛阶段提升</a:t>
            </a:r>
          </a:p>
        </p:txBody>
      </p:sp>
      <p:sp>
        <p:nvSpPr>
          <p:cNvPr id="38" name="s11-spine">
            <a:extLst xmlns:a="http://schemas.openxmlformats.org/drawingml/2006/main">
              <a:ext uri="{FF2B5EF4-FFF2-40B4-BE49-F238E27FC236}">
                <a16:creationId xmlns:a16="http://schemas.microsoft.com/office/drawing/2014/main" id="{6CCBD155-593A-4A23-9273-FE001C5857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790575"/>
            <a:ext cx="28575" cy="2400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D3DC"/>
          </a:solidFill>
          <a:ln xmlns:a="http://schemas.openxmlformats.org/drawingml/2006/main" w="0">
            <a:solidFill>
              <a:srgbClr val="C8D3DC"/>
            </a:solidFill>
            <a:prstDash val="solid"/>
          </a:ln>
        </p:spPr>
      </p:sp>
      <p:sp>
        <p:nvSpPr>
          <p:cNvPr id="39" name="s11-num-0-circle">
            <a:extLst xmlns:a="http://schemas.openxmlformats.org/drawingml/2006/main">
              <a:ext uri="{FF2B5EF4-FFF2-40B4-BE49-F238E27FC236}">
                <a16:creationId xmlns:a16="http://schemas.microsoft.com/office/drawing/2014/main" id="{820B3422-9315-4DA5-BF9A-059BC77C3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74295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0" name="s11-num-0-number">
            <a:extLst xmlns:a="http://schemas.openxmlformats.org/drawingml/2006/main">
              <a:ext uri="{FF2B5EF4-FFF2-40B4-BE49-F238E27FC236}">
                <a16:creationId xmlns:a16="http://schemas.microsoft.com/office/drawing/2014/main" id="{C72BE946-CDD8-4E20-950A-DD58705A70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75247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41" name="s11-head-0">
            <a:extLst xmlns:a="http://schemas.openxmlformats.org/drawingml/2006/main">
              <a:ext uri="{FF2B5EF4-FFF2-40B4-BE49-F238E27FC236}">
                <a16:creationId xmlns:a16="http://schemas.microsoft.com/office/drawing/2014/main" id="{D8DBEA2A-FAA1-4A68-AB09-05E7C0A24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733425"/>
            <a:ext cx="138112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目标版本适配</a:t>
            </a:r>
          </a:p>
        </p:txBody>
      </p:sp>
      <p:sp>
        <p:nvSpPr>
          <p:cNvPr id="42" name="s11-body-0">
            <a:extLst xmlns:a="http://schemas.openxmlformats.org/drawingml/2006/main">
              <a:ext uri="{FF2B5EF4-FFF2-40B4-BE49-F238E27FC236}">
                <a16:creationId xmlns:a16="http://schemas.microsoft.com/office/drawing/2014/main" id="{911EDFA2-FBA3-4EF3-B73B-9E2AEA1001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28875" y="733425"/>
            <a:ext cx="3905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将两个参数稳定落到 vLLM Ascend v0.18.0</a:t>
            </a:r>
          </a:p>
        </p:txBody>
      </p:sp>
      <p:sp>
        <p:nvSpPr>
          <p:cNvPr id="43" name="s11-num-1-circle">
            <a:extLst xmlns:a="http://schemas.openxmlformats.org/drawingml/2006/main">
              <a:ext uri="{FF2B5EF4-FFF2-40B4-BE49-F238E27FC236}">
                <a16:creationId xmlns:a16="http://schemas.microsoft.com/office/drawing/2014/main" id="{F9B57100-7E7E-4CB1-9C58-9BF0B057E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125730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4" name="s11-num-1-number">
            <a:extLst xmlns:a="http://schemas.openxmlformats.org/drawingml/2006/main">
              <a:ext uri="{FF2B5EF4-FFF2-40B4-BE49-F238E27FC236}">
                <a16:creationId xmlns:a16="http://schemas.microsoft.com/office/drawing/2014/main" id="{442A8D78-168D-4926-92AC-E71C71F869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126682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45" name="s11-head-1">
            <a:extLst xmlns:a="http://schemas.openxmlformats.org/drawingml/2006/main">
              <a:ext uri="{FF2B5EF4-FFF2-40B4-BE49-F238E27FC236}">
                <a16:creationId xmlns:a16="http://schemas.microsoft.com/office/drawing/2014/main" id="{9134E4E5-0ECD-4F7C-B93C-2DAB164EC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1247775"/>
            <a:ext cx="138112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官方契约兼容</a:t>
            </a:r>
          </a:p>
        </p:txBody>
      </p:sp>
      <p:sp>
        <p:nvSpPr>
          <p:cNvPr id="46" name="s11-body-1">
            <a:extLst xmlns:a="http://schemas.openxmlformats.org/drawingml/2006/main">
              <a:ext uri="{FF2B5EF4-FFF2-40B4-BE49-F238E27FC236}">
                <a16:creationId xmlns:a16="http://schemas.microsoft.com/office/drawing/2014/main" id="{0DEB8F77-B81D-444D-85C9-C0C535813C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28875" y="1247775"/>
            <a:ext cx="3905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保留 auto / prefetch / uva 行为与父类 offloader</a:t>
            </a:r>
          </a:p>
        </p:txBody>
      </p:sp>
      <p:sp>
        <p:nvSpPr>
          <p:cNvPr id="47" name="s11-num-2-circle">
            <a:extLst xmlns:a="http://schemas.openxmlformats.org/drawingml/2006/main">
              <a:ext uri="{FF2B5EF4-FFF2-40B4-BE49-F238E27FC236}">
                <a16:creationId xmlns:a16="http://schemas.microsoft.com/office/drawing/2014/main" id="{D087221C-67D1-4571-A2AB-94D2A94C9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177165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48" name="s11-num-2-number">
            <a:extLst xmlns:a="http://schemas.openxmlformats.org/drawingml/2006/main">
              <a:ext uri="{FF2B5EF4-FFF2-40B4-BE49-F238E27FC236}">
                <a16:creationId xmlns:a16="http://schemas.microsoft.com/office/drawing/2014/main" id="{42467597-319A-482E-8327-6BE4F824ED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178117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49" name="s11-head-2">
            <a:extLst xmlns:a="http://schemas.openxmlformats.org/drawingml/2006/main">
              <a:ext uri="{FF2B5EF4-FFF2-40B4-BE49-F238E27FC236}">
                <a16:creationId xmlns:a16="http://schemas.microsoft.com/office/drawing/2014/main" id="{CE777081-6917-45A7-8327-CAB84AAD9C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1762125"/>
            <a:ext cx="138112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布局与存储保真</a:t>
            </a:r>
          </a:p>
        </p:txBody>
      </p:sp>
      <p:sp>
        <p:nvSpPr>
          <p:cNvPr id="50" name="s11-body-2">
            <a:extLst xmlns:a="http://schemas.openxmlformats.org/drawingml/2006/main">
              <a:ext uri="{FF2B5EF4-FFF2-40B4-BE49-F238E27FC236}">
                <a16:creationId xmlns:a16="http://schemas.microsoft.com/office/drawing/2014/main" id="{4CC5F7BB-33D9-4AA3-854D-F51662DF7A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28875" y="1762125"/>
            <a:ext cx="3905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shape / stride / dtype + pin memory 能力探测</a:t>
            </a:r>
          </a:p>
        </p:txBody>
      </p:sp>
      <p:sp>
        <p:nvSpPr>
          <p:cNvPr id="51" name="s11-num-3-circle">
            <a:extLst xmlns:a="http://schemas.openxmlformats.org/drawingml/2006/main">
              <a:ext uri="{FF2B5EF4-FFF2-40B4-BE49-F238E27FC236}">
                <a16:creationId xmlns:a16="http://schemas.microsoft.com/office/drawing/2014/main" id="{A92058E7-D22F-4160-9590-52C9CA6D75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228600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52" name="s11-num-3-number">
            <a:extLst xmlns:a="http://schemas.openxmlformats.org/drawingml/2006/main">
              <a:ext uri="{FF2B5EF4-FFF2-40B4-BE49-F238E27FC236}">
                <a16:creationId xmlns:a16="http://schemas.microsoft.com/office/drawing/2014/main" id="{6A2B8C37-FE93-48A6-9A7C-90F394B72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229552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4</a:t>
            </a:r>
          </a:p>
        </p:txBody>
      </p:sp>
      <p:sp>
        <p:nvSpPr>
          <p:cNvPr id="53" name="s11-head-3">
            <a:extLst xmlns:a="http://schemas.openxmlformats.org/drawingml/2006/main">
              <a:ext uri="{FF2B5EF4-FFF2-40B4-BE49-F238E27FC236}">
                <a16:creationId xmlns:a16="http://schemas.microsoft.com/office/drawing/2014/main" id="{29E8B0D9-E78B-4F4F-A78F-010DD43853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2276475"/>
            <a:ext cx="138112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复现工程化</a:t>
            </a:r>
          </a:p>
        </p:txBody>
      </p:sp>
      <p:sp>
        <p:nvSpPr>
          <p:cNvPr id="54" name="s11-body-3">
            <a:extLst xmlns:a="http://schemas.openxmlformats.org/drawingml/2006/main">
              <a:ext uri="{FF2B5EF4-FFF2-40B4-BE49-F238E27FC236}">
                <a16:creationId xmlns:a16="http://schemas.microsoft.com/office/drawing/2014/main" id="{84BB5EE0-B599-45F9-B4C4-5AC4257A98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28875" y="2276475"/>
            <a:ext cx="3905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健康门禁、设备采样、性能后精度统一入口</a:t>
            </a:r>
          </a:p>
        </p:txBody>
      </p:sp>
      <p:sp>
        <p:nvSpPr>
          <p:cNvPr id="55" name="s11-num-4-circle">
            <a:extLst xmlns:a="http://schemas.openxmlformats.org/drawingml/2006/main">
              <a:ext uri="{FF2B5EF4-FFF2-40B4-BE49-F238E27FC236}">
                <a16:creationId xmlns:a16="http://schemas.microsoft.com/office/drawing/2014/main" id="{FD3E1D54-E472-4097-87A8-996ED4AF31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280035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56" name="s11-num-4-number">
            <a:extLst xmlns:a="http://schemas.openxmlformats.org/drawingml/2006/main">
              <a:ext uri="{FF2B5EF4-FFF2-40B4-BE49-F238E27FC236}">
                <a16:creationId xmlns:a16="http://schemas.microsoft.com/office/drawing/2014/main" id="{A54E0341-29ED-4208-BC2D-DEBECBB75F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0075" y="280987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5</a:t>
            </a:r>
          </a:p>
        </p:txBody>
      </p:sp>
      <p:sp>
        <p:nvSpPr>
          <p:cNvPr id="57" name="s11-head-4">
            <a:extLst xmlns:a="http://schemas.openxmlformats.org/drawingml/2006/main">
              <a:ext uri="{FF2B5EF4-FFF2-40B4-BE49-F238E27FC236}">
                <a16:creationId xmlns:a16="http://schemas.microsoft.com/office/drawing/2014/main" id="{D5FB7035-8610-41B2-8722-B09A84A18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2790825"/>
            <a:ext cx="138112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证据边界透明</a:t>
            </a:r>
          </a:p>
        </p:txBody>
      </p:sp>
      <p:sp>
        <p:nvSpPr>
          <p:cNvPr id="58" name="s11-body-4">
            <a:extLst xmlns:a="http://schemas.openxmlformats.org/drawingml/2006/main">
              <a:ext uri="{FF2B5EF4-FFF2-40B4-BE49-F238E27FC236}">
                <a16:creationId xmlns:a16="http://schemas.microsoft.com/office/drawing/2014/main" id="{46E2BB80-B4D9-475B-A3B2-DE1C2D4FA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28875" y="2790825"/>
            <a:ext cx="3905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量化容量/吞吐权衡，主动披露 GPQA 与原始结果限制</a:t>
            </a:r>
          </a:p>
        </p:txBody>
      </p:sp>
      <p:sp>
        <p:nvSpPr>
          <p:cNvPr id="59" name="s11-honesty">
            <a:extLst xmlns:a="http://schemas.openxmlformats.org/drawingml/2006/main">
              <a:ext uri="{FF2B5EF4-FFF2-40B4-BE49-F238E27FC236}">
                <a16:creationId xmlns:a16="http://schemas.microsoft.com/office/drawing/2014/main" id="{8D63BFBE-45DE-49C6-B771-1A519CF9AE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314700"/>
            <a:ext cx="5953125" cy="304800"/>
          </a:xfrm>
          <a:prstGeom xmlns:a="http://schemas.openxmlformats.org/drawingml/2006/main" prst="roundRect">
            <a:avLst>
              <a:gd name="adj" fmla="val 15625"/>
            </a:avLst>
          </a:prstGeom>
          <a:solidFill xmlns:a="http://schemas.openxmlformats.org/drawingml/2006/main">
            <a:srgbClr val="FCECEC"/>
          </a:solidFill>
          <a:ln xmlns:a="http://schemas.openxmlformats.org/drawingml/2006/main" w="9525">
            <a:solidFill>
              <a:srgbClr val="E8BABA"/>
            </a:solidFill>
            <a:prstDash val="solid"/>
          </a:ln>
        </p:spPr>
      </p:sp>
      <p:sp>
        <p:nvSpPr>
          <p:cNvPr id="60" name="s11-honesty-text">
            <a:extLst xmlns:a="http://schemas.openxmlformats.org/drawingml/2006/main">
              <a:ext uri="{FF2B5EF4-FFF2-40B4-BE49-F238E27FC236}">
                <a16:creationId xmlns:a16="http://schemas.microsoft.com/office/drawing/2014/main" id="{0E118043-045B-4C62-9FFE-A4B66363AD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371850"/>
            <a:ext cx="5724525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885" b="0">
                <a:solidFill>
                  <a:srgbClr val="B63B3B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885" b="0">
                <a:solidFill>
                  <a:srgbClr val="B63B3B"/>
                </a:solidFill>
                <a:latin typeface="Microsoft YaHei"/>
                <a:ea typeface="Microsoft YaHei"/>
                <a:cs typeface="Microsoft YaHei"/>
              </a:rPr>
              <a:t>说明：核心 offloader 文件与初赛最终包文本等价；决赛增量聚焦 v0.18.0 定版、工程兼容和证据链。</a:t>
            </a:r>
          </a:p>
        </p:txBody>
      </p:sp>
    </p:spTree>
    <p:extLst>
      <p:ext uri="{BB962C8B-B14F-4D97-AF65-F5344CB8AC3E}">
        <p14:creationId xmlns:p14="http://schemas.microsoft.com/office/powerpoint/2010/main" val="1105099754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" name="文本占位符 2">
            <a:extLst xmlns:a="http://schemas.openxmlformats.org/drawingml/2006/main">
              <a:ext uri="{FF2B5EF4-FFF2-40B4-BE49-F238E27FC236}">
                <a16:creationId xmlns:a16="http://schemas.microsoft.com/office/drawing/2014/main" id="{0FC32C7F-230C-4707-B389-E2B874813158}"/>
              </a:ext>
            </a:extLst>
          </p:cNvPr>
          <p:cNvSpPr>
            <a:spLocks xmlns:a="http://schemas.openxmlformats.org/drawingml/2006/main" noGrp="1"/>
          </p:cNvSpPr>
          <p:nvPr>
            <p:ph type="body" idx="10"/>
          </p:nvPr>
        </p:nvSpPr>
        <p:spPr>
          <a:xfrm xmlns:a="http://schemas.openxmlformats.org/drawingml/2006/main">
            <a:off x="1142285" y="1736083"/>
            <a:ext cx="4657568" cy="555930"/>
          </a:xfrm>
          <a:prstGeom xmlns:a="http://schemas.openxmlformats.org/drawingml/2006/main" prst="rect">
            <a:avLst/>
          </a:prstGeom>
          <a:ln xmlns:a="http://schemas.openxmlformats.org/drawingml/2006/main" w="3175"/>
        </p:spPr>
        <p:txBody>
          <a:bodyPr xmlns:a="http://schemas.openxmlformats.org/drawingml/2006/main" wrap="square" lIns="3645" tIns="3645" rIns="3645" bIns="3645" anchor="ctr">
            <a:spAutoFit/>
          </a:bodyPr>
          <a:lstStyle xmlns:a="http://schemas.openxmlformats.org/drawingml/2006/main"/>
          <a:p xmlns:a="http://schemas.openxmlformats.org/drawingml/2006/main">
            <a:pPr defTabSz="1270000">
              <a:spcBef>
                <a:spcPts val="2300"/>
              </a:spcBef>
              <a:buNone/>
            </a:pPr>
            <a:r>
              <a:rPr sz="2000" b="1">
                <a:solidFill>
                  <a:schemeClr val="tx2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谢谢！
敬请指正</a:t>
            </a:r>
          </a:p>
        </p:txBody>
      </p:sp>
    </p:spTree>
    <p:extLst>
      <p:ext uri="{BB962C8B-B14F-4D97-AF65-F5344CB8AC3E}">
        <p14:creationId xmlns:p14="http://schemas.microsoft.com/office/powerpoint/2010/main" val="1321697781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文本框 36">
            <a:extLst xmlns:a="http://schemas.openxmlformats.org/drawingml/2006/main">
              <a:ext uri="{FF2B5EF4-FFF2-40B4-BE49-F238E27FC236}">
                <a16:creationId xmlns:a16="http://schemas.microsoft.com/office/drawing/2014/main" id="{4051ADE7-562C-4C89-B7D7-DE52C3BB5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3072" y="134485"/>
            <a:ext cx="3445329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>
            <a:spAutoFit/>
          </a:bodyPr>
          <a:lstStyle xmlns:a="http://schemas.openxmlformats.org/drawingml/2006/main"/>
          <a:p xmlns:a="http://schemas.openxmlformats.org/drawingml/2006/main">
            <a:r>
              <a:rPr sz="1200" b="1">
                <a:latin typeface="微软雅黑"/>
                <a:ea typeface="微软雅黑"/>
                <a:cs typeface="微软雅黑"/>
              </a:rPr>
              <a:t>决赛成果总览</a:t>
            </a:r>
          </a:p>
        </p:txBody>
      </p:sp>
      <p:sp>
        <p:nvSpPr>
          <p:cNvPr id="38" name="s2-v-box">
            <a:extLst xmlns:a="http://schemas.openxmlformats.org/drawingml/2006/main">
              <a:ext uri="{FF2B5EF4-FFF2-40B4-BE49-F238E27FC236}">
                <a16:creationId xmlns:a16="http://schemas.microsoft.com/office/drawing/2014/main" id="{1FAEC571-0839-49A9-8D59-2322FB56D8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" y="723900"/>
            <a:ext cx="1466850" cy="876300"/>
          </a:xfrm>
          <a:prstGeom xmlns:a="http://schemas.openxmlformats.org/drawingml/2006/main" prst="roundRect">
            <a:avLst>
              <a:gd name="adj" fmla="val 543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39" name="s2-v-accent">
            <a:extLst xmlns:a="http://schemas.openxmlformats.org/drawingml/2006/main">
              <a:ext uri="{FF2B5EF4-FFF2-40B4-BE49-F238E27FC236}">
                <a16:creationId xmlns:a16="http://schemas.microsoft.com/office/drawing/2014/main" id="{6D817289-854B-4A56-83FC-93A8361139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" y="723900"/>
            <a:ext cx="14668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0" name="s2-v-value">
            <a:extLst xmlns:a="http://schemas.openxmlformats.org/drawingml/2006/main">
              <a:ext uri="{FF2B5EF4-FFF2-40B4-BE49-F238E27FC236}">
                <a16:creationId xmlns:a16="http://schemas.microsoft.com/office/drawing/2014/main" id="{A19A9B35-3C1B-4339-8A25-6214D5ADF0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" y="866775"/>
            <a:ext cx="1276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v0.18.0</a:t>
            </a:r>
          </a:p>
        </p:txBody>
      </p:sp>
      <p:sp>
        <p:nvSpPr>
          <p:cNvPr id="41" name="s2-v-label">
            <a:extLst xmlns:a="http://schemas.openxmlformats.org/drawingml/2006/main">
              <a:ext uri="{FF2B5EF4-FFF2-40B4-BE49-F238E27FC236}">
                <a16:creationId xmlns:a16="http://schemas.microsoft.com/office/drawing/2014/main" id="{3F486F5E-7F2F-4559-8BA7-A42F94FF97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" y="1257300"/>
            <a:ext cx="13144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目标版本定版适配</a:t>
            </a:r>
          </a:p>
        </p:txBody>
      </p:sp>
      <p:sp>
        <p:nvSpPr>
          <p:cNvPr id="42" name="s2-p-box">
            <a:extLst xmlns:a="http://schemas.openxmlformats.org/drawingml/2006/main">
              <a:ext uri="{FF2B5EF4-FFF2-40B4-BE49-F238E27FC236}">
                <a16:creationId xmlns:a16="http://schemas.microsoft.com/office/drawing/2014/main" id="{80E10D24-9165-4A2D-B91B-2A73E4DA20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33575" y="723900"/>
            <a:ext cx="1466850" cy="876300"/>
          </a:xfrm>
          <a:prstGeom xmlns:a="http://schemas.openxmlformats.org/drawingml/2006/main" prst="roundRect">
            <a:avLst>
              <a:gd name="adj" fmla="val 543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43" name="s2-p-accent">
            <a:extLst xmlns:a="http://schemas.openxmlformats.org/drawingml/2006/main">
              <a:ext uri="{FF2B5EF4-FFF2-40B4-BE49-F238E27FC236}">
                <a16:creationId xmlns:a16="http://schemas.microsoft.com/office/drawing/2014/main" id="{839B868F-74E1-4367-B300-3744B62A4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33575" y="723900"/>
            <a:ext cx="14668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44" name="s2-p-value">
            <a:extLst xmlns:a="http://schemas.openxmlformats.org/drawingml/2006/main">
              <a:ext uri="{FF2B5EF4-FFF2-40B4-BE49-F238E27FC236}">
                <a16:creationId xmlns:a16="http://schemas.microsoft.com/office/drawing/2014/main" id="{40FDC20D-5674-44BB-AC42-32F21160E2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28825" y="866775"/>
            <a:ext cx="1276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45" name="s2-p-label">
            <a:extLst xmlns:a="http://schemas.openxmlformats.org/drawingml/2006/main">
              <a:ext uri="{FF2B5EF4-FFF2-40B4-BE49-F238E27FC236}">
                <a16:creationId xmlns:a16="http://schemas.microsoft.com/office/drawing/2014/main" id="{92237337-AB5F-4370-9FE7-CBB638680E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9775" y="1257300"/>
            <a:ext cx="13144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认领参数完整落地</a:t>
            </a:r>
          </a:p>
        </p:txBody>
      </p:sp>
      <p:sp>
        <p:nvSpPr>
          <p:cNvPr id="46" name="s2-t-box">
            <a:extLst xmlns:a="http://schemas.openxmlformats.org/drawingml/2006/main">
              <a:ext uri="{FF2B5EF4-FFF2-40B4-BE49-F238E27FC236}">
                <a16:creationId xmlns:a16="http://schemas.microsoft.com/office/drawing/2014/main" id="{2BE2803C-5ED9-4B67-A9EF-E2A67497A0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723900"/>
            <a:ext cx="1466850" cy="876300"/>
          </a:xfrm>
          <a:prstGeom xmlns:a="http://schemas.openxmlformats.org/drawingml/2006/main" prst="roundRect">
            <a:avLst>
              <a:gd name="adj" fmla="val 543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47" name="s2-t-accent">
            <a:extLst xmlns:a="http://schemas.openxmlformats.org/drawingml/2006/main">
              <a:ext uri="{FF2B5EF4-FFF2-40B4-BE49-F238E27FC236}">
                <a16:creationId xmlns:a16="http://schemas.microsoft.com/office/drawing/2014/main" id="{1562EB2F-1645-4A86-922F-DDDB0210C5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723900"/>
            <a:ext cx="14668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8A63"/>
          </a:solidFill>
          <a:ln xmlns:a="http://schemas.openxmlformats.org/drawingml/2006/main" w="0">
            <a:solidFill>
              <a:srgbClr val="238A63"/>
            </a:solidFill>
            <a:prstDash val="solid"/>
          </a:ln>
        </p:spPr>
      </p:sp>
      <p:sp>
        <p:nvSpPr>
          <p:cNvPr id="48" name="s2-t-value">
            <a:extLst xmlns:a="http://schemas.openxmlformats.org/drawingml/2006/main">
              <a:ext uri="{FF2B5EF4-FFF2-40B4-BE49-F238E27FC236}">
                <a16:creationId xmlns:a16="http://schemas.microsoft.com/office/drawing/2014/main" id="{47D90790-5BEB-41A3-AB01-0955F46178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866775"/>
            <a:ext cx="1276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69 + 21</a:t>
            </a:r>
          </a:p>
        </p:txBody>
      </p:sp>
      <p:sp>
        <p:nvSpPr>
          <p:cNvPr id="49" name="s2-t-label">
            <a:extLst xmlns:a="http://schemas.openxmlformats.org/drawingml/2006/main">
              <a:ext uri="{FF2B5EF4-FFF2-40B4-BE49-F238E27FC236}">
                <a16:creationId xmlns:a16="http://schemas.microsoft.com/office/drawing/2014/main" id="{D48EE7B3-635C-4ACD-A4F9-57DD06C1CC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00450" y="1257300"/>
            <a:ext cx="13144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passed + subtests</a:t>
            </a:r>
          </a:p>
        </p:txBody>
      </p:sp>
      <p:sp>
        <p:nvSpPr>
          <p:cNvPr id="50" name="s2-d-box">
            <a:extLst xmlns:a="http://schemas.openxmlformats.org/drawingml/2006/main">
              <a:ext uri="{FF2B5EF4-FFF2-40B4-BE49-F238E27FC236}">
                <a16:creationId xmlns:a16="http://schemas.microsoft.com/office/drawing/2014/main" id="{64F0A8D5-FDA3-496B-8FC9-991E556707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14925" y="723900"/>
            <a:ext cx="1466850" cy="876300"/>
          </a:xfrm>
          <a:prstGeom xmlns:a="http://schemas.openxmlformats.org/drawingml/2006/main" prst="roundRect">
            <a:avLst>
              <a:gd name="adj" fmla="val 543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51" name="s2-d-accent">
            <a:extLst xmlns:a="http://schemas.openxmlformats.org/drawingml/2006/main">
              <a:ext uri="{FF2B5EF4-FFF2-40B4-BE49-F238E27FC236}">
                <a16:creationId xmlns:a16="http://schemas.microsoft.com/office/drawing/2014/main" id="{3CC7AFDC-C8F0-42A3-AD3A-2CD3FE29E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14925" y="723900"/>
            <a:ext cx="14668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7900"/>
          </a:solidFill>
          <a:ln xmlns:a="http://schemas.openxmlformats.org/drawingml/2006/main" w="0">
            <a:solidFill>
              <a:srgbClr val="B57900"/>
            </a:solidFill>
            <a:prstDash val="solid"/>
          </a:ln>
        </p:spPr>
      </p:sp>
      <p:sp>
        <p:nvSpPr>
          <p:cNvPr id="52" name="s2-d-value">
            <a:extLst xmlns:a="http://schemas.openxmlformats.org/drawingml/2006/main">
              <a:ext uri="{FF2B5EF4-FFF2-40B4-BE49-F238E27FC236}">
                <a16:creationId xmlns:a16="http://schemas.microsoft.com/office/drawing/2014/main" id="{F2E422B0-4840-4193-8E44-AE3022FDFD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0175" y="866775"/>
            <a:ext cx="1276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53" name="s2-d-label">
            <a:extLst xmlns:a="http://schemas.openxmlformats.org/drawingml/2006/main">
              <a:ext uri="{FF2B5EF4-FFF2-40B4-BE49-F238E27FC236}">
                <a16:creationId xmlns:a16="http://schemas.microsoft.com/office/drawing/2014/main" id="{CDA78768-3D1E-42F3-B452-DA5A0862C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91125" y="1257300"/>
            <a:ext cx="13144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GSM8K + GPQA</a:t>
            </a:r>
          </a:p>
        </p:txBody>
      </p:sp>
      <p:sp>
        <p:nvSpPr>
          <p:cNvPr id="54" name="s2-thesis-box">
            <a:extLst xmlns:a="http://schemas.openxmlformats.org/drawingml/2006/main">
              <a:ext uri="{FF2B5EF4-FFF2-40B4-BE49-F238E27FC236}">
                <a16:creationId xmlns:a16="http://schemas.microsoft.com/office/drawing/2014/main" id="{4BE57BB4-6425-4E00-A016-6DDC5E24A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" y="1809750"/>
            <a:ext cx="6238875" cy="876300"/>
          </a:xfrm>
          <a:prstGeom xmlns:a="http://schemas.openxmlformats.org/drawingml/2006/main" prst="roundRect">
            <a:avLst>
              <a:gd name="adj" fmla="val 5435"/>
            </a:avLst>
          </a:prstGeom>
          <a:solidFill xmlns:a="http://schemas.openxmlformats.org/drawingml/2006/main">
            <a:srgbClr val="EAF4FA"/>
          </a:solidFill>
          <a:ln xmlns:a="http://schemas.openxmlformats.org/drawingml/2006/main" w="11430">
            <a:solidFill>
              <a:srgbClr val="24A7C7"/>
            </a:solidFill>
            <a:prstDash val="solid"/>
          </a:ln>
        </p:spPr>
      </p:sp>
      <p:sp>
        <p:nvSpPr>
          <p:cNvPr id="55" name="s2-thesis-title">
            <a:extLst xmlns:a="http://schemas.openxmlformats.org/drawingml/2006/main">
              <a:ext uri="{FF2B5EF4-FFF2-40B4-BE49-F238E27FC236}">
                <a16:creationId xmlns:a16="http://schemas.microsoft.com/office/drawing/2014/main" id="{7D38340E-F766-4AD5-B0FA-C3931612A7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943100"/>
            <a:ext cx="2857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0703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57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57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最终交付不是一个“吞吐开关”</a:t>
            </a:r>
          </a:p>
        </p:txBody>
      </p:sp>
      <p:sp>
        <p:nvSpPr>
          <p:cNvPr id="56" name="s2-thesis-body">
            <a:extLst xmlns:a="http://schemas.openxmlformats.org/drawingml/2006/main">
              <a:ext uri="{FF2B5EF4-FFF2-40B4-BE49-F238E27FC236}">
                <a16:creationId xmlns:a16="http://schemas.microsoft.com/office/drawing/2014/main" id="{42429392-2BBD-4CA8-9BA2-218E740025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2266950"/>
            <a:ext cx="58102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08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88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把权重常驻空间、KV cache 容量与吞吐代价转化为可配置、可测试、可复现的工程权衡。</a:t>
            </a:r>
          </a:p>
        </p:txBody>
      </p:sp>
      <p:sp>
        <p:nvSpPr>
          <p:cNvPr id="57" name="s2-tag1-box">
            <a:extLst xmlns:a="http://schemas.openxmlformats.org/drawingml/2006/main">
              <a:ext uri="{FF2B5EF4-FFF2-40B4-BE49-F238E27FC236}">
                <a16:creationId xmlns:a16="http://schemas.microsoft.com/office/drawing/2014/main" id="{EA251FA0-6852-4DF1-A0E8-B79E9FD69C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914650"/>
            <a:ext cx="1381125" cy="26670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EAF4FA"/>
          </a:solidFill>
          <a:ln xmlns:a="http://schemas.openxmlformats.org/drawingml/2006/main" w="0">
            <a:solidFill>
              <a:srgbClr val="EAF4FA"/>
            </a:solidFill>
            <a:prstDash val="solid"/>
          </a:ln>
        </p:spPr>
      </p:sp>
      <p:sp>
        <p:nvSpPr>
          <p:cNvPr id="58" name="s2-tag1-text">
            <a:extLst xmlns:a="http://schemas.openxmlformats.org/drawingml/2006/main">
              <a:ext uri="{FF2B5EF4-FFF2-40B4-BE49-F238E27FC236}">
                <a16:creationId xmlns:a16="http://schemas.microsoft.com/office/drawing/2014/main" id="{5A7D6A00-EA0F-4D17-AC8C-74DB806B8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943225"/>
            <a:ext cx="1304925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rPr>
              <a:t>参数适配</a:t>
            </a:r>
          </a:p>
        </p:txBody>
      </p:sp>
      <p:sp>
        <p:nvSpPr>
          <p:cNvPr id="59" name="s2-tag2-box">
            <a:extLst xmlns:a="http://schemas.openxmlformats.org/drawingml/2006/main">
              <a:ext uri="{FF2B5EF4-FFF2-40B4-BE49-F238E27FC236}">
                <a16:creationId xmlns:a16="http://schemas.microsoft.com/office/drawing/2014/main" id="{38C93F66-F56B-42B0-92A3-F12D20D4A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71775" y="2914650"/>
            <a:ext cx="1381125" cy="26670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E7F5EF"/>
          </a:solidFill>
          <a:ln xmlns:a="http://schemas.openxmlformats.org/drawingml/2006/main" w="0">
            <a:solidFill>
              <a:srgbClr val="E7F5EF"/>
            </a:solidFill>
            <a:prstDash val="solid"/>
          </a:ln>
        </p:spPr>
      </p:sp>
      <p:sp>
        <p:nvSpPr>
          <p:cNvPr id="60" name="s2-tag2-text">
            <a:extLst xmlns:a="http://schemas.openxmlformats.org/drawingml/2006/main">
              <a:ext uri="{FF2B5EF4-FFF2-40B4-BE49-F238E27FC236}">
                <a16:creationId xmlns:a16="http://schemas.microsoft.com/office/drawing/2014/main" id="{72C7EF70-367C-4262-A53F-E310EF0214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09875" y="2943225"/>
            <a:ext cx="1304925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1">
                <a:solidFill>
                  <a:srgbClr val="238A6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1">
                <a:solidFill>
                  <a:srgbClr val="238A63"/>
                </a:solidFill>
                <a:latin typeface="Microsoft YaHei"/>
                <a:ea typeface="Microsoft YaHei"/>
                <a:cs typeface="Microsoft YaHei"/>
              </a:rPr>
              <a:t>精度/性能矩阵</a:t>
            </a:r>
          </a:p>
        </p:txBody>
      </p:sp>
      <p:sp>
        <p:nvSpPr>
          <p:cNvPr id="61" name="s2-tag3-box">
            <a:extLst xmlns:a="http://schemas.openxmlformats.org/drawingml/2006/main">
              <a:ext uri="{FF2B5EF4-FFF2-40B4-BE49-F238E27FC236}">
                <a16:creationId xmlns:a16="http://schemas.microsoft.com/office/drawing/2014/main" id="{398F0734-D5D0-4677-82CD-309ACFCFB5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0100" y="2914650"/>
            <a:ext cx="1381125" cy="26670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FFF4D6"/>
          </a:solidFill>
          <a:ln xmlns:a="http://schemas.openxmlformats.org/drawingml/2006/main" w="0">
            <a:solidFill>
              <a:srgbClr val="FFF4D6"/>
            </a:solidFill>
            <a:prstDash val="solid"/>
          </a:ln>
        </p:spPr>
      </p:sp>
      <p:sp>
        <p:nvSpPr>
          <p:cNvPr id="62" name="s2-tag3-text">
            <a:extLst xmlns:a="http://schemas.openxmlformats.org/drawingml/2006/main">
              <a:ext uri="{FF2B5EF4-FFF2-40B4-BE49-F238E27FC236}">
                <a16:creationId xmlns:a16="http://schemas.microsoft.com/office/drawing/2014/main" id="{74E8F6EC-8E61-4268-B088-C34CC93471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48200" y="2943225"/>
            <a:ext cx="1304925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1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1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rPr>
              <a:t>一键复现</a:t>
            </a:r>
          </a:p>
        </p:txBody>
      </p:sp>
    </p:spTree>
    <p:extLst>
      <p:ext uri="{BB962C8B-B14F-4D97-AF65-F5344CB8AC3E}">
        <p14:creationId xmlns:p14="http://schemas.microsoft.com/office/powerpoint/2010/main" val="1735668232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文本框 36">
            <a:extLst xmlns:a="http://schemas.openxmlformats.org/drawingml/2006/main">
              <a:ext uri="{FF2B5EF4-FFF2-40B4-BE49-F238E27FC236}">
                <a16:creationId xmlns:a16="http://schemas.microsoft.com/office/drawing/2014/main" id="{4051ADE7-562C-4C89-B7D7-DE52C3BB5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3072" y="134485"/>
            <a:ext cx="3445329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>
            <a:spAutoFit/>
          </a:bodyPr>
          <a:lstStyle xmlns:a="http://schemas.openxmlformats.org/drawingml/2006/main"/>
          <a:p xmlns:a="http://schemas.openxmlformats.org/drawingml/2006/main">
            <a:r>
              <a:rPr sz="1200" b="1">
                <a:latin typeface="微软雅黑"/>
                <a:ea typeface="微软雅黑"/>
                <a:cs typeface="微软雅黑"/>
              </a:rPr>
              <a:t>参数语义与收益边界</a:t>
            </a:r>
          </a:p>
        </p:txBody>
      </p:sp>
      <p:sp>
        <p:nvSpPr>
          <p:cNvPr id="38" name="s3-left">
            <a:extLst xmlns:a="http://schemas.openxmlformats.org/drawingml/2006/main">
              <a:ext uri="{FF2B5EF4-FFF2-40B4-BE49-F238E27FC236}">
                <a16:creationId xmlns:a16="http://schemas.microsoft.com/office/drawing/2014/main" id="{47C23BB1-6405-4B77-A84C-D0B4994D0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" y="723900"/>
            <a:ext cx="2857500" cy="1104900"/>
          </a:xfrm>
          <a:prstGeom xmlns:a="http://schemas.openxmlformats.org/drawingml/2006/main" prst="roundRect">
            <a:avLst>
              <a:gd name="adj" fmla="val 431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39" name="s3-left-title">
            <a:extLst xmlns:a="http://schemas.openxmlformats.org/drawingml/2006/main">
              <a:ext uri="{FF2B5EF4-FFF2-40B4-BE49-F238E27FC236}">
                <a16:creationId xmlns:a16="http://schemas.microsoft.com/office/drawing/2014/main" id="{466848D9-81F4-4AED-9E4B-4ED17A31D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847725"/>
            <a:ext cx="2571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425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425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rPr>
              <a:t>offload_group_size</a:t>
            </a:r>
          </a:p>
        </p:txBody>
      </p:sp>
      <p:sp>
        <p:nvSpPr>
          <p:cNvPr id="40" name="s3-left-body">
            <a:extLst xmlns:a="http://schemas.openxmlformats.org/drawingml/2006/main">
              <a:ext uri="{FF2B5EF4-FFF2-40B4-BE49-F238E27FC236}">
                <a16:creationId xmlns:a16="http://schemas.microsoft.com/office/drawing/2014/main" id="{226EA4C2-FB81-4539-8D79-58A967798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1200150"/>
            <a:ext cx="2571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05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5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每多少个 decoder layer 组成一个 group</a:t>
            </a:r>
          </a:p>
          <a:p xmlns:a="http://schemas.openxmlformats.org/drawingml/2006/main">
            <a:pPr algn="l">
              <a:lnSpc>
                <a:spcPct val="105000"/>
              </a:lnSpc>
              <a:buNone/>
              <a:defRPr sz="105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5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0 表示不启用分组预取卸载</a:t>
            </a:r>
          </a:p>
        </p:txBody>
      </p:sp>
      <p:sp>
        <p:nvSpPr>
          <p:cNvPr id="41" name="s3-right">
            <a:extLst xmlns:a="http://schemas.openxmlformats.org/drawingml/2006/main">
              <a:ext uri="{FF2B5EF4-FFF2-40B4-BE49-F238E27FC236}">
                <a16:creationId xmlns:a16="http://schemas.microsoft.com/office/drawing/2014/main" id="{2B965985-F29A-42DC-85A1-EE5BD26CED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723900"/>
            <a:ext cx="2857500" cy="1104900"/>
          </a:xfrm>
          <a:prstGeom xmlns:a="http://schemas.openxmlformats.org/drawingml/2006/main" prst="roundRect">
            <a:avLst>
              <a:gd name="adj" fmla="val 431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42" name="s3-right-title">
            <a:extLst xmlns:a="http://schemas.openxmlformats.org/drawingml/2006/main">
              <a:ext uri="{FF2B5EF4-FFF2-40B4-BE49-F238E27FC236}">
                <a16:creationId xmlns:a16="http://schemas.microsoft.com/office/drawing/2014/main" id="{BDD76163-67DE-4594-ACFA-7602619C60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847725"/>
            <a:ext cx="2571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425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425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rPr>
              <a:t>offload_num_in_group</a:t>
            </a:r>
          </a:p>
        </p:txBody>
      </p:sp>
      <p:sp>
        <p:nvSpPr>
          <p:cNvPr id="43" name="s3-right-body">
            <a:extLst xmlns:a="http://schemas.openxmlformats.org/drawingml/2006/main">
              <a:ext uri="{FF2B5EF4-FFF2-40B4-BE49-F238E27FC236}">
                <a16:creationId xmlns:a16="http://schemas.microsoft.com/office/drawing/2014/main" id="{FF528BAE-9429-4898-A98E-9C5B9CCC5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1200150"/>
            <a:ext cx="2571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05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5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每组选择末尾连续若干层进行卸载</a:t>
            </a:r>
          </a:p>
          <a:p xmlns:a="http://schemas.openxmlformats.org/drawingml/2006/main">
            <a:pPr algn="l">
              <a:lnSpc>
                <a:spcPct val="105000"/>
              </a:lnSpc>
              <a:buNone/>
              <a:defRPr sz="105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5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0 表示禁用，且 num ≤ group size</a:t>
            </a:r>
          </a:p>
        </p:txBody>
      </p:sp>
      <p:sp>
        <p:nvSpPr>
          <p:cNvPr id="44" name="s3-example-label">
            <a:extLst xmlns:a="http://schemas.openxmlformats.org/drawingml/2006/main">
              <a:ext uri="{FF2B5EF4-FFF2-40B4-BE49-F238E27FC236}">
                <a16:creationId xmlns:a16="http://schemas.microsoft.com/office/drawing/2014/main" id="{DBCB3528-0132-4CD8-AE08-C995E703B1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" y="2000250"/>
            <a:ext cx="238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2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group=8 的层选择示意</a:t>
            </a:r>
          </a:p>
        </p:txBody>
      </p:sp>
      <p:sp>
        <p:nvSpPr>
          <p:cNvPr id="45" name="s3-cell-0">
            <a:extLst xmlns:a="http://schemas.openxmlformats.org/drawingml/2006/main">
              <a:ext uri="{FF2B5EF4-FFF2-40B4-BE49-F238E27FC236}">
                <a16:creationId xmlns:a16="http://schemas.microsoft.com/office/drawing/2014/main" id="{7C5983DC-8A07-49EC-8F1E-118C7A7D7E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" y="2324100"/>
            <a:ext cx="45720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F7FA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46" name="s3-cell-text-0">
            <a:extLst xmlns:a="http://schemas.openxmlformats.org/drawingml/2006/main">
              <a:ext uri="{FF2B5EF4-FFF2-40B4-BE49-F238E27FC236}">
                <a16:creationId xmlns:a16="http://schemas.microsoft.com/office/drawing/2014/main" id="{64A2EEF3-5D2D-4E76-9EED-17228BD01F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" y="2400300"/>
            <a:ext cx="457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0</a:t>
            </a:r>
          </a:p>
        </p:txBody>
      </p:sp>
      <p:sp>
        <p:nvSpPr>
          <p:cNvPr id="47" name="s3-cell-1">
            <a:extLst xmlns:a="http://schemas.openxmlformats.org/drawingml/2006/main">
              <a:ext uri="{FF2B5EF4-FFF2-40B4-BE49-F238E27FC236}">
                <a16:creationId xmlns:a16="http://schemas.microsoft.com/office/drawing/2014/main" id="{CBAC3DF1-C94B-473D-9775-1F63B98F9C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324100"/>
            <a:ext cx="45720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F7FA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48" name="s3-cell-text-1">
            <a:extLst xmlns:a="http://schemas.openxmlformats.org/drawingml/2006/main">
              <a:ext uri="{FF2B5EF4-FFF2-40B4-BE49-F238E27FC236}">
                <a16:creationId xmlns:a16="http://schemas.microsoft.com/office/drawing/2014/main" id="{869063D5-D774-48F0-9638-9C429AFA7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2400300"/>
            <a:ext cx="457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49" name="s3-cell-2">
            <a:extLst xmlns:a="http://schemas.openxmlformats.org/drawingml/2006/main">
              <a:ext uri="{FF2B5EF4-FFF2-40B4-BE49-F238E27FC236}">
                <a16:creationId xmlns:a16="http://schemas.microsoft.com/office/drawing/2014/main" id="{1EB42C02-5305-4449-B70C-3093D3341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324100"/>
            <a:ext cx="45720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F7FA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50" name="s3-cell-text-2">
            <a:extLst xmlns:a="http://schemas.openxmlformats.org/drawingml/2006/main">
              <a:ext uri="{FF2B5EF4-FFF2-40B4-BE49-F238E27FC236}">
                <a16:creationId xmlns:a16="http://schemas.microsoft.com/office/drawing/2014/main" id="{9C21A48D-F8C1-40D4-A28B-B6D24DA5C4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400300"/>
            <a:ext cx="457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51" name="s3-cell-3">
            <a:extLst xmlns:a="http://schemas.openxmlformats.org/drawingml/2006/main">
              <a:ext uri="{FF2B5EF4-FFF2-40B4-BE49-F238E27FC236}">
                <a16:creationId xmlns:a16="http://schemas.microsoft.com/office/drawing/2014/main" id="{9A430388-DEFF-4086-81F9-CFCD6A7D91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76450" y="2324100"/>
            <a:ext cx="45720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F7FA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52" name="s3-cell-text-3">
            <a:extLst xmlns:a="http://schemas.openxmlformats.org/drawingml/2006/main">
              <a:ext uri="{FF2B5EF4-FFF2-40B4-BE49-F238E27FC236}">
                <a16:creationId xmlns:a16="http://schemas.microsoft.com/office/drawing/2014/main" id="{6C29A351-824D-4CAB-BC71-C0F4CBF35B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76450" y="2400300"/>
            <a:ext cx="457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53" name="s3-cell-4">
            <a:extLst xmlns:a="http://schemas.openxmlformats.org/drawingml/2006/main">
              <a:ext uri="{FF2B5EF4-FFF2-40B4-BE49-F238E27FC236}">
                <a16:creationId xmlns:a16="http://schemas.microsoft.com/office/drawing/2014/main" id="{F2A68C74-C968-45C2-87E3-FA59A53B28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28900" y="2324100"/>
            <a:ext cx="45720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F7FA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54" name="s3-cell-text-4">
            <a:extLst xmlns:a="http://schemas.openxmlformats.org/drawingml/2006/main">
              <a:ext uri="{FF2B5EF4-FFF2-40B4-BE49-F238E27FC236}">
                <a16:creationId xmlns:a16="http://schemas.microsoft.com/office/drawing/2014/main" id="{BC30122B-AC8A-479A-A835-226BCD7D07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28900" y="2400300"/>
            <a:ext cx="457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4</a:t>
            </a:r>
          </a:p>
        </p:txBody>
      </p:sp>
      <p:sp>
        <p:nvSpPr>
          <p:cNvPr id="55" name="s3-cell-5">
            <a:extLst xmlns:a="http://schemas.openxmlformats.org/drawingml/2006/main">
              <a:ext uri="{FF2B5EF4-FFF2-40B4-BE49-F238E27FC236}">
                <a16:creationId xmlns:a16="http://schemas.microsoft.com/office/drawing/2014/main" id="{8AF6D471-2079-4984-8309-DF6EB74BFC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81350" y="2324100"/>
            <a:ext cx="45720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F7FA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56" name="s3-cell-text-5">
            <a:extLst xmlns:a="http://schemas.openxmlformats.org/drawingml/2006/main">
              <a:ext uri="{FF2B5EF4-FFF2-40B4-BE49-F238E27FC236}">
                <a16:creationId xmlns:a16="http://schemas.microsoft.com/office/drawing/2014/main" id="{54031515-BE03-490E-B616-20D20EB770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81350" y="2400300"/>
            <a:ext cx="457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5</a:t>
            </a:r>
          </a:p>
        </p:txBody>
      </p:sp>
      <p:sp>
        <p:nvSpPr>
          <p:cNvPr id="57" name="s3-cell-6">
            <a:extLst xmlns:a="http://schemas.openxmlformats.org/drawingml/2006/main">
              <a:ext uri="{FF2B5EF4-FFF2-40B4-BE49-F238E27FC236}">
                <a16:creationId xmlns:a16="http://schemas.microsoft.com/office/drawing/2014/main" id="{93758CCB-2676-4595-8C2A-E11F27EC16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33800" y="2324100"/>
            <a:ext cx="45720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9525">
            <a:solidFill>
              <a:srgbClr val="24A7C7"/>
            </a:solidFill>
            <a:prstDash val="solid"/>
          </a:ln>
        </p:spPr>
      </p:sp>
      <p:sp>
        <p:nvSpPr>
          <p:cNvPr id="58" name="s3-cell-text-6">
            <a:extLst xmlns:a="http://schemas.openxmlformats.org/drawingml/2006/main">
              <a:ext uri="{FF2B5EF4-FFF2-40B4-BE49-F238E27FC236}">
                <a16:creationId xmlns:a16="http://schemas.microsoft.com/office/drawing/2014/main" id="{0D0FD9D4-C0C5-4321-A3CA-0C8D0E632B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33800" y="2400300"/>
            <a:ext cx="457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6</a:t>
            </a:r>
          </a:p>
        </p:txBody>
      </p:sp>
      <p:sp>
        <p:nvSpPr>
          <p:cNvPr id="59" name="s3-cell-7">
            <a:extLst xmlns:a="http://schemas.openxmlformats.org/drawingml/2006/main">
              <a:ext uri="{FF2B5EF4-FFF2-40B4-BE49-F238E27FC236}">
                <a16:creationId xmlns:a16="http://schemas.microsoft.com/office/drawing/2014/main" id="{E30A7983-3DC9-4E5C-BE29-912D60AAE4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324100"/>
            <a:ext cx="457200" cy="438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9525">
            <a:solidFill>
              <a:srgbClr val="24A7C7"/>
            </a:solidFill>
            <a:prstDash val="solid"/>
          </a:ln>
        </p:spPr>
      </p:sp>
      <p:sp>
        <p:nvSpPr>
          <p:cNvPr id="60" name="s3-cell-text-7">
            <a:extLst xmlns:a="http://schemas.openxmlformats.org/drawingml/2006/main">
              <a:ext uri="{FF2B5EF4-FFF2-40B4-BE49-F238E27FC236}">
                <a16:creationId xmlns:a16="http://schemas.microsoft.com/office/drawing/2014/main" id="{7C909F08-95F1-4F24-A346-FC5C52EE83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400300"/>
            <a:ext cx="4572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7</a:t>
            </a:r>
          </a:p>
        </p:txBody>
      </p:sp>
      <p:sp>
        <p:nvSpPr>
          <p:cNvPr id="61" name="s3-num1">
            <a:extLst xmlns:a="http://schemas.openxmlformats.org/drawingml/2006/main">
              <a:ext uri="{FF2B5EF4-FFF2-40B4-BE49-F238E27FC236}">
                <a16:creationId xmlns:a16="http://schemas.microsoft.com/office/drawing/2014/main" id="{EB69F3BE-B94D-40E2-9587-AE392243D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2286000"/>
            <a:ext cx="142875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013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13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rPr>
              <a:t>num=1 选中 7</a:t>
            </a:r>
          </a:p>
        </p:txBody>
      </p:sp>
      <p:sp>
        <p:nvSpPr>
          <p:cNvPr id="62" name="s3-num2">
            <a:extLst xmlns:a="http://schemas.openxmlformats.org/drawingml/2006/main">
              <a:ext uri="{FF2B5EF4-FFF2-40B4-BE49-F238E27FC236}">
                <a16:creationId xmlns:a16="http://schemas.microsoft.com/office/drawing/2014/main" id="{9A951340-3DEB-433B-9ADE-CCB0645659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2552700"/>
            <a:ext cx="142875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013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13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rPr>
              <a:t>num=2 选中 6、7</a:t>
            </a:r>
          </a:p>
        </p:txBody>
      </p:sp>
      <p:sp>
        <p:nvSpPr>
          <p:cNvPr id="63" name="s3-boundary">
            <a:extLst xmlns:a="http://schemas.openxmlformats.org/drawingml/2006/main">
              <a:ext uri="{FF2B5EF4-FFF2-40B4-BE49-F238E27FC236}">
                <a16:creationId xmlns:a16="http://schemas.microsoft.com/office/drawing/2014/main" id="{B7FF10C7-51B3-4C8B-B12B-14FF5C764E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" y="2943225"/>
            <a:ext cx="6210300" cy="514350"/>
          </a:xfrm>
          <a:prstGeom xmlns:a="http://schemas.openxmlformats.org/drawingml/2006/main" prst="roundRect">
            <a:avLst>
              <a:gd name="adj" fmla="val 9259"/>
            </a:avLst>
          </a:prstGeom>
          <a:solidFill xmlns:a="http://schemas.openxmlformats.org/drawingml/2006/main">
            <a:srgbClr val="FFF4D6"/>
          </a:solidFill>
          <a:ln xmlns:a="http://schemas.openxmlformats.org/drawingml/2006/main" w="9525">
            <a:solidFill>
              <a:srgbClr val="E7C86C"/>
            </a:solidFill>
            <a:prstDash val="solid"/>
          </a:ln>
        </p:spPr>
      </p:sp>
      <p:sp>
        <p:nvSpPr>
          <p:cNvPr id="64" name="s3-boundary-text">
            <a:extLst xmlns:a="http://schemas.openxmlformats.org/drawingml/2006/main">
              <a:ext uri="{FF2B5EF4-FFF2-40B4-BE49-F238E27FC236}">
                <a16:creationId xmlns:a16="http://schemas.microsoft.com/office/drawing/2014/main" id="{8EC787DD-DCE3-4362-96CE-FCBC91CB58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3057525"/>
            <a:ext cx="595312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125" b="1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25" b="1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rPr>
              <a:t>收益边界：卸载层数 ↑  →  权重常驻空间 ↓ / KV 容量 ↑  →  CPU-NPU 传输与等待 ↑</a:t>
            </a:r>
          </a:p>
        </p:txBody>
      </p:sp>
    </p:spTree>
    <p:extLst>
      <p:ext uri="{BB962C8B-B14F-4D97-AF65-F5344CB8AC3E}">
        <p14:creationId xmlns:p14="http://schemas.microsoft.com/office/powerpoint/2010/main" val="321309406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文本框 36">
            <a:extLst xmlns:a="http://schemas.openxmlformats.org/drawingml/2006/main">
              <a:ext uri="{FF2B5EF4-FFF2-40B4-BE49-F238E27FC236}">
                <a16:creationId xmlns:a16="http://schemas.microsoft.com/office/drawing/2014/main" id="{4051ADE7-562C-4C89-B7D7-DE52C3BB5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3072" y="134485"/>
            <a:ext cx="3445329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>
            <a:spAutoFit/>
          </a:bodyPr>
          <a:lstStyle xmlns:a="http://schemas.openxmlformats.org/drawingml/2006/main"/>
          <a:p xmlns:a="http://schemas.openxmlformats.org/drawingml/2006/main">
            <a:r>
              <a:rPr sz="1200" b="1">
                <a:latin typeface="微软雅黑"/>
                <a:ea typeface="微软雅黑"/>
                <a:cs typeface="微软雅黑"/>
              </a:rPr>
              <a:t>Ascend 分组预取卸载架构</a:t>
            </a:r>
          </a:p>
        </p:txBody>
      </p:sp>
      <p:sp>
        <p:nvSpPr>
          <p:cNvPr id="38" name="s4-box-0">
            <a:extLst xmlns:a="http://schemas.openxmlformats.org/drawingml/2006/main">
              <a:ext uri="{FF2B5EF4-FFF2-40B4-BE49-F238E27FC236}">
                <a16:creationId xmlns:a16="http://schemas.microsoft.com/office/drawing/2014/main" id="{74EBE619-7DD9-445A-BA22-BA908D7C0E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190625"/>
            <a:ext cx="1066800" cy="1066800"/>
          </a:xfrm>
          <a:prstGeom xmlns:a="http://schemas.openxmlformats.org/drawingml/2006/main" prst="roundRect">
            <a:avLst>
              <a:gd name="adj" fmla="val 446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39" name="s4-title-0">
            <a:extLst xmlns:a="http://schemas.openxmlformats.org/drawingml/2006/main">
              <a:ext uri="{FF2B5EF4-FFF2-40B4-BE49-F238E27FC236}">
                <a16:creationId xmlns:a16="http://schemas.microsoft.com/office/drawing/2014/main" id="{1EF00A00-66DE-4B45-8855-70AC681AF8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" y="1343025"/>
            <a:ext cx="914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2647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CPU storage</a:t>
            </a:r>
          </a:p>
        </p:txBody>
      </p:sp>
      <p:sp>
        <p:nvSpPr>
          <p:cNvPr id="40" name="s4-body-0">
            <a:extLst xmlns:a="http://schemas.openxmlformats.org/drawingml/2006/main">
              <a:ext uri="{FF2B5EF4-FFF2-40B4-BE49-F238E27FC236}">
                <a16:creationId xmlns:a16="http://schemas.microsoft.com/office/drawing/2014/main" id="{57724BB2-B9A1-40C8-8339-C9EFD82766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" y="1666875"/>
            <a:ext cx="9144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85414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shape / stride / dtype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平台支持时 pinned</a:t>
            </a:r>
          </a:p>
        </p:txBody>
      </p:sp>
      <p:sp>
        <p:nvSpPr>
          <p:cNvPr id="41" name="s4-arrow-0">
            <a:extLst xmlns:a="http://schemas.openxmlformats.org/drawingml/2006/main">
              <a:ext uri="{FF2B5EF4-FFF2-40B4-BE49-F238E27FC236}">
                <a16:creationId xmlns:a16="http://schemas.microsoft.com/office/drawing/2014/main" id="{A08DBE5F-5472-4E87-A82B-BBD115608C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" y="1609725"/>
            <a:ext cx="152400" cy="228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42" name="s4-box-1">
            <a:extLst xmlns:a="http://schemas.openxmlformats.org/drawingml/2006/main">
              <a:ext uri="{FF2B5EF4-FFF2-40B4-BE49-F238E27FC236}">
                <a16:creationId xmlns:a16="http://schemas.microsoft.com/office/drawing/2014/main" id="{CE0E0FE3-F306-40DA-93C7-684838800A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57350" y="1190625"/>
            <a:ext cx="1066800" cy="1066800"/>
          </a:xfrm>
          <a:prstGeom xmlns:a="http://schemas.openxmlformats.org/drawingml/2006/main" prst="roundRect">
            <a:avLst>
              <a:gd name="adj" fmla="val 446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43" name="s4-title-1">
            <a:extLst xmlns:a="http://schemas.openxmlformats.org/drawingml/2006/main">
              <a:ext uri="{FF2B5EF4-FFF2-40B4-BE49-F238E27FC236}">
                <a16:creationId xmlns:a16="http://schemas.microsoft.com/office/drawing/2014/main" id="{4B0A5B26-CB4B-4062-8510-6CF93D0C7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33550" y="1343025"/>
            <a:ext cx="914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3053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copy stream</a:t>
            </a:r>
          </a:p>
        </p:txBody>
      </p:sp>
      <p:sp>
        <p:nvSpPr>
          <p:cNvPr id="44" name="s4-body-1">
            <a:extLst xmlns:a="http://schemas.openxmlformats.org/drawingml/2006/main">
              <a:ext uri="{FF2B5EF4-FFF2-40B4-BE49-F238E27FC236}">
                <a16:creationId xmlns:a16="http://schemas.microsoft.com/office/drawing/2014/main" id="{C784EFE6-59B2-40F2-BCDF-2C2BF5D341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33550" y="1666875"/>
            <a:ext cx="9144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CPU → NPU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独立 Stream</a:t>
            </a:r>
          </a:p>
        </p:txBody>
      </p:sp>
      <p:sp>
        <p:nvSpPr>
          <p:cNvPr id="45" name="s4-arrow-1">
            <a:extLst xmlns:a="http://schemas.openxmlformats.org/drawingml/2006/main">
              <a:ext uri="{FF2B5EF4-FFF2-40B4-BE49-F238E27FC236}">
                <a16:creationId xmlns:a16="http://schemas.microsoft.com/office/drawing/2014/main" id="{61F36D6E-711B-4F79-86C3-04AE96ADFC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1609725"/>
            <a:ext cx="152400" cy="228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46" name="s4-box-2">
            <a:extLst xmlns:a="http://schemas.openxmlformats.org/drawingml/2006/main">
              <a:ext uri="{FF2B5EF4-FFF2-40B4-BE49-F238E27FC236}">
                <a16:creationId xmlns:a16="http://schemas.microsoft.com/office/drawing/2014/main" id="{D8C833AD-AFA8-41E1-9FF1-2B6F9F971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1190625"/>
            <a:ext cx="1066800" cy="1066800"/>
          </a:xfrm>
          <a:prstGeom xmlns:a="http://schemas.openxmlformats.org/drawingml/2006/main" prst="roundRect">
            <a:avLst>
              <a:gd name="adj" fmla="val 4464"/>
            </a:avLst>
          </a:prstGeom>
          <a:solidFill xmlns:a="http://schemas.openxmlformats.org/drawingml/2006/main">
            <a:srgbClr val="EAF4FA"/>
          </a:solidFill>
          <a:ln xmlns:a="http://schemas.openxmlformats.org/drawingml/2006/main" w="14288">
            <a:solidFill>
              <a:srgbClr val="24A7C7"/>
            </a:solidFill>
            <a:prstDash val="solid"/>
          </a:ln>
        </p:spPr>
      </p:sp>
      <p:sp>
        <p:nvSpPr>
          <p:cNvPr id="47" name="s4-title-2">
            <a:extLst xmlns:a="http://schemas.openxmlformats.org/drawingml/2006/main">
              <a:ext uri="{FF2B5EF4-FFF2-40B4-BE49-F238E27FC236}">
                <a16:creationId xmlns:a16="http://schemas.microsoft.com/office/drawing/2014/main" id="{19EC84FD-3125-4FF5-95DE-8EBE57600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90850" y="1343025"/>
            <a:ext cx="914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3878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00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rPr>
              <a:t>static buffer</a:t>
            </a:r>
          </a:p>
        </p:txBody>
      </p:sp>
      <p:sp>
        <p:nvSpPr>
          <p:cNvPr id="48" name="s4-body-2">
            <a:extLst xmlns:a="http://schemas.openxmlformats.org/drawingml/2006/main">
              <a:ext uri="{FF2B5EF4-FFF2-40B4-BE49-F238E27FC236}">
                <a16:creationId xmlns:a16="http://schemas.microsoft.com/office/drawing/2014/main" id="{32539010-041A-46EF-9655-E528139EB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90850" y="1666875"/>
            <a:ext cx="9144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固定槽位复用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避免动态分配</a:t>
            </a:r>
          </a:p>
        </p:txBody>
      </p:sp>
      <p:sp>
        <p:nvSpPr>
          <p:cNvPr id="49" name="s4-arrow-2">
            <a:extLst xmlns:a="http://schemas.openxmlformats.org/drawingml/2006/main">
              <a:ext uri="{FF2B5EF4-FFF2-40B4-BE49-F238E27FC236}">
                <a16:creationId xmlns:a16="http://schemas.microsoft.com/office/drawing/2014/main" id="{89895CE0-B406-4D74-9E1E-9E253B487C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1609725"/>
            <a:ext cx="152400" cy="228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50" name="s4-box-3">
            <a:extLst xmlns:a="http://schemas.openxmlformats.org/drawingml/2006/main">
              <a:ext uri="{FF2B5EF4-FFF2-40B4-BE49-F238E27FC236}">
                <a16:creationId xmlns:a16="http://schemas.microsoft.com/office/drawing/2014/main" id="{DCCF1523-703D-40A8-879D-96AC955993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71950" y="1190625"/>
            <a:ext cx="1066800" cy="1066800"/>
          </a:xfrm>
          <a:prstGeom xmlns:a="http://schemas.openxmlformats.org/drawingml/2006/main" prst="roundRect">
            <a:avLst>
              <a:gd name="adj" fmla="val 446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51" name="s4-title-3">
            <a:extLst xmlns:a="http://schemas.openxmlformats.org/drawingml/2006/main">
              <a:ext uri="{FF2B5EF4-FFF2-40B4-BE49-F238E27FC236}">
                <a16:creationId xmlns:a16="http://schemas.microsoft.com/office/drawing/2014/main" id="{5BCB647E-F4EB-417B-8BF4-37A923D85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48150" y="1343025"/>
            <a:ext cx="914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event wait</a:t>
            </a:r>
          </a:p>
        </p:txBody>
      </p:sp>
      <p:sp>
        <p:nvSpPr>
          <p:cNvPr id="52" name="s4-body-3">
            <a:extLst xmlns:a="http://schemas.openxmlformats.org/drawingml/2006/main">
              <a:ext uri="{FF2B5EF4-FFF2-40B4-BE49-F238E27FC236}">
                <a16:creationId xmlns:a16="http://schemas.microsoft.com/office/drawing/2014/main" id="{8E3C5FB0-EA59-499B-AABF-4118EE412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48150" y="1666875"/>
            <a:ext cx="9144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目标层前等待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保证正确性</a:t>
            </a:r>
          </a:p>
        </p:txBody>
      </p:sp>
      <p:sp>
        <p:nvSpPr>
          <p:cNvPr id="53" name="s4-arrow-3">
            <a:extLst xmlns:a="http://schemas.openxmlformats.org/drawingml/2006/main">
              <a:ext uri="{FF2B5EF4-FFF2-40B4-BE49-F238E27FC236}">
                <a16:creationId xmlns:a16="http://schemas.microsoft.com/office/drawing/2014/main" id="{F827E618-CD2B-412F-B15D-2AA17B7624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57800" y="1609725"/>
            <a:ext cx="152400" cy="2286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54" name="s4-box-4">
            <a:extLst xmlns:a="http://schemas.openxmlformats.org/drawingml/2006/main">
              <a:ext uri="{FF2B5EF4-FFF2-40B4-BE49-F238E27FC236}">
                <a16:creationId xmlns:a16="http://schemas.microsoft.com/office/drawing/2014/main" id="{829BB895-0388-44FC-80E3-48874642F6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29250" y="1190625"/>
            <a:ext cx="1066800" cy="1066800"/>
          </a:xfrm>
          <a:prstGeom xmlns:a="http://schemas.openxmlformats.org/drawingml/2006/main" prst="roundRect">
            <a:avLst>
              <a:gd name="adj" fmla="val 446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55" name="s4-title-4">
            <a:extLst xmlns:a="http://schemas.openxmlformats.org/drawingml/2006/main">
              <a:ext uri="{FF2B5EF4-FFF2-40B4-BE49-F238E27FC236}">
                <a16:creationId xmlns:a16="http://schemas.microsoft.com/office/drawing/2014/main" id="{695CD407-B781-4079-85BE-A551943745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05450" y="1343025"/>
            <a:ext cx="914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forward</a:t>
            </a:r>
          </a:p>
        </p:txBody>
      </p:sp>
      <p:sp>
        <p:nvSpPr>
          <p:cNvPr id="56" name="s4-body-4">
            <a:extLst xmlns:a="http://schemas.openxmlformats.org/drawingml/2006/main">
              <a:ext uri="{FF2B5EF4-FFF2-40B4-BE49-F238E27FC236}">
                <a16:creationId xmlns:a16="http://schemas.microsoft.com/office/drawing/2014/main" id="{B36DAE5D-E77B-41D7-BD32-5E6B236C2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05450" y="1666875"/>
            <a:ext cx="9144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执行后滚动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预取未来层</a:t>
            </a:r>
          </a:p>
        </p:txBody>
      </p:sp>
      <p:sp>
        <p:nvSpPr>
          <p:cNvPr id="57" name="s4-top-callout">
            <a:extLst xmlns:a="http://schemas.openxmlformats.org/drawingml/2006/main">
              <a:ext uri="{FF2B5EF4-FFF2-40B4-BE49-F238E27FC236}">
                <a16:creationId xmlns:a16="http://schemas.microsoft.com/office/drawing/2014/main" id="{45B62642-F253-4F61-83D2-FC6F307BA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723900"/>
            <a:ext cx="6096000" cy="323850"/>
          </a:xfrm>
          <a:prstGeom xmlns:a="http://schemas.openxmlformats.org/drawingml/2006/main" prst="roundRect">
            <a:avLst>
              <a:gd name="adj" fmla="val 14706"/>
            </a:avLst>
          </a:prstGeom>
          <a:solidFill xmlns:a="http://schemas.openxmlformats.org/drawingml/2006/main">
            <a:srgbClr val="EAF4FA"/>
          </a:solidFill>
          <a:ln xmlns:a="http://schemas.openxmlformats.org/drawingml/2006/main" w="9525">
            <a:solidFill>
              <a:srgbClr val="EAF4FA"/>
            </a:solidFill>
            <a:prstDash val="solid"/>
          </a:ln>
        </p:spPr>
      </p:sp>
      <p:sp>
        <p:nvSpPr>
          <p:cNvPr id="58" name="s4-top-text">
            <a:extLst xmlns:a="http://schemas.openxmlformats.org/drawingml/2006/main">
              <a:ext uri="{FF2B5EF4-FFF2-40B4-BE49-F238E27FC236}">
                <a16:creationId xmlns:a16="http://schemas.microsoft.com/office/drawing/2014/main" id="{DA501013-4EFC-48B5-AE53-32707E9C15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790575"/>
            <a:ext cx="590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8477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88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88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rPr>
              <a:t>模型加载后捕获 CPU 权重；前向执行前按组预取；slot 在生命周期结束后复用</a:t>
            </a:r>
          </a:p>
        </p:txBody>
      </p:sp>
      <p:sp>
        <p:nvSpPr>
          <p:cNvPr id="59" name="s4-bottom-left">
            <a:extLst xmlns:a="http://schemas.openxmlformats.org/drawingml/2006/main">
              <a:ext uri="{FF2B5EF4-FFF2-40B4-BE49-F238E27FC236}">
                <a16:creationId xmlns:a16="http://schemas.microsoft.com/office/drawing/2014/main" id="{6772C6DE-C020-45C8-AA82-453BB5D1D8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543175"/>
            <a:ext cx="2952750" cy="723900"/>
          </a:xfrm>
          <a:prstGeom xmlns:a="http://schemas.openxmlformats.org/drawingml/2006/main" prst="roundRect">
            <a:avLst>
              <a:gd name="adj" fmla="val 6579"/>
            </a:avLst>
          </a:prstGeom>
          <a:solidFill xmlns:a="http://schemas.openxmlformats.org/drawingml/2006/main">
            <a:srgbClr val="E7F5EF"/>
          </a:solidFill>
          <a:ln xmlns:a="http://schemas.openxmlformats.org/drawingml/2006/main" w="9525">
            <a:solidFill>
              <a:srgbClr val="A8DCC7"/>
            </a:solidFill>
            <a:prstDash val="solid"/>
          </a:ln>
        </p:spPr>
      </p:sp>
      <p:sp>
        <p:nvSpPr>
          <p:cNvPr id="60" name="s4-bottom-left-title">
            <a:extLst xmlns:a="http://schemas.openxmlformats.org/drawingml/2006/main">
              <a:ext uri="{FF2B5EF4-FFF2-40B4-BE49-F238E27FC236}">
                <a16:creationId xmlns:a16="http://schemas.microsoft.com/office/drawing/2014/main" id="{6233A3DE-5835-43EC-9F93-CCDB47FF7C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2647950"/>
            <a:ext cx="762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9206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200" b="1">
                <a:solidFill>
                  <a:srgbClr val="238A6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00" b="1">
                <a:solidFill>
                  <a:srgbClr val="238A63"/>
                </a:solidFill>
                <a:latin typeface="Microsoft YaHei"/>
                <a:ea typeface="Microsoft YaHei"/>
                <a:cs typeface="Microsoft YaHei"/>
              </a:rPr>
              <a:t>正确性</a:t>
            </a:r>
          </a:p>
        </p:txBody>
      </p:sp>
      <p:sp>
        <p:nvSpPr>
          <p:cNvPr id="61" name="s4-bottom-left-body">
            <a:extLst xmlns:a="http://schemas.openxmlformats.org/drawingml/2006/main">
              <a:ext uri="{FF2B5EF4-FFF2-40B4-BE49-F238E27FC236}">
                <a16:creationId xmlns:a16="http://schemas.microsoft.com/office/drawing/2014/main" id="{6112EF21-56FA-4185-8A2A-E05E20B7EC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2905125"/>
            <a:ext cx="266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8547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75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event 建立 copy 与计算依赖</a:t>
            </a:r>
          </a:p>
          <a:p xmlns:a="http://schemas.openxmlformats.org/drawingml/2006/main">
            <a:pPr algn="l">
              <a:lnSpc>
                <a:spcPct val="105000"/>
              </a:lnSpc>
              <a:buNone/>
              <a:defRPr sz="975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teardown 等待 copy stream</a:t>
            </a:r>
          </a:p>
        </p:txBody>
      </p:sp>
      <p:sp>
        <p:nvSpPr>
          <p:cNvPr id="62" name="s4-bottom-right">
            <a:extLst xmlns:a="http://schemas.openxmlformats.org/drawingml/2006/main">
              <a:ext uri="{FF2B5EF4-FFF2-40B4-BE49-F238E27FC236}">
                <a16:creationId xmlns:a16="http://schemas.microsoft.com/office/drawing/2014/main" id="{7F2DF909-214D-41B8-AA01-11433072F1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2543175"/>
            <a:ext cx="2952750" cy="723900"/>
          </a:xfrm>
          <a:prstGeom xmlns:a="http://schemas.openxmlformats.org/drawingml/2006/main" prst="roundRect">
            <a:avLst>
              <a:gd name="adj" fmla="val 6579"/>
            </a:avLst>
          </a:prstGeom>
          <a:solidFill xmlns:a="http://schemas.openxmlformats.org/drawingml/2006/main">
            <a:srgbClr val="FFF4D6"/>
          </a:solidFill>
          <a:ln xmlns:a="http://schemas.openxmlformats.org/drawingml/2006/main" w="9525">
            <a:solidFill>
              <a:srgbClr val="E7C86C"/>
            </a:solidFill>
            <a:prstDash val="solid"/>
          </a:ln>
        </p:spPr>
      </p:sp>
      <p:sp>
        <p:nvSpPr>
          <p:cNvPr id="63" name="s4-bottom-right-title">
            <a:extLst xmlns:a="http://schemas.openxmlformats.org/drawingml/2006/main">
              <a:ext uri="{FF2B5EF4-FFF2-40B4-BE49-F238E27FC236}">
                <a16:creationId xmlns:a16="http://schemas.microsoft.com/office/drawing/2014/main" id="{944CFCE1-0E60-4B76-A76A-4347782AD0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76650" y="2647950"/>
            <a:ext cx="762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9206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200" b="1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00" b="1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rPr>
              <a:t>边界</a:t>
            </a:r>
          </a:p>
        </p:txBody>
      </p:sp>
      <p:sp>
        <p:nvSpPr>
          <p:cNvPr id="64" name="s4-bottom-right-body">
            <a:extLst xmlns:a="http://schemas.openxmlformats.org/drawingml/2006/main">
              <a:ext uri="{FF2B5EF4-FFF2-40B4-BE49-F238E27FC236}">
                <a16:creationId xmlns:a16="http://schemas.microsoft.com/office/drawing/2014/main" id="{FDBE1507-753D-4750-A404-66F2F7F06D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76650" y="2905125"/>
            <a:ext cx="266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8547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75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存在显式 event wait</a:t>
            </a:r>
          </a:p>
          <a:p xmlns:a="http://schemas.openxmlformats.org/drawingml/2006/main">
            <a:pPr algn="l">
              <a:lnSpc>
                <a:spcPct val="105000"/>
              </a:lnSpc>
              <a:buNone/>
              <a:defRPr sz="975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不能表述为完全异步或零开销</a:t>
            </a:r>
          </a:p>
        </p:txBody>
      </p:sp>
    </p:spTree>
    <p:extLst>
      <p:ext uri="{BB962C8B-B14F-4D97-AF65-F5344CB8AC3E}">
        <p14:creationId xmlns:p14="http://schemas.microsoft.com/office/powerpoint/2010/main" val="321309406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文本框 36">
            <a:extLst xmlns:a="http://schemas.openxmlformats.org/drawingml/2006/main">
              <a:ext uri="{FF2B5EF4-FFF2-40B4-BE49-F238E27FC236}">
                <a16:creationId xmlns:a16="http://schemas.microsoft.com/office/drawing/2014/main" id="{4051ADE7-562C-4C89-B7D7-DE52C3BB5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3072" y="134485"/>
            <a:ext cx="3445329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>
            <a:spAutoFit/>
          </a:bodyPr>
          <a:lstStyle xmlns:a="http://schemas.openxmlformats.org/drawingml/2006/main"/>
          <a:p xmlns:a="http://schemas.openxmlformats.org/drawingml/2006/main">
            <a:r>
              <a:rPr sz="1200" b="1">
                <a:latin typeface="微软雅黑"/>
                <a:ea typeface="微软雅黑"/>
                <a:cs typeface="微软雅黑"/>
              </a:rPr>
              <a:t>项目概述与版本背景</a:t>
            </a:r>
          </a:p>
        </p:txBody>
      </p:sp>
      <p:sp>
        <p:nvSpPr>
          <p:cNvPr id="38" name="s5-line">
            <a:extLst xmlns:a="http://schemas.openxmlformats.org/drawingml/2006/main">
              <a:ext uri="{FF2B5EF4-FFF2-40B4-BE49-F238E27FC236}">
                <a16:creationId xmlns:a16="http://schemas.microsoft.com/office/drawing/2014/main" id="{56F7C02D-9770-45D4-A33F-818ABF25BC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1466850"/>
            <a:ext cx="5191125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D3DC"/>
          </a:solidFill>
          <a:ln xmlns:a="http://schemas.openxmlformats.org/drawingml/2006/main" w="0">
            <a:solidFill>
              <a:srgbClr val="C8D3DC"/>
            </a:solidFill>
            <a:prstDash val="solid"/>
          </a:ln>
        </p:spPr>
      </p:sp>
      <p:sp>
        <p:nvSpPr>
          <p:cNvPr id="39" name="s5-node-0">
            <a:extLst xmlns:a="http://schemas.openxmlformats.org/drawingml/2006/main">
              <a:ext uri="{FF2B5EF4-FFF2-40B4-BE49-F238E27FC236}">
                <a16:creationId xmlns:a16="http://schemas.microsoft.com/office/drawing/2014/main" id="{016111F7-0B33-44FB-A04F-AE828CB3A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" y="1352550"/>
            <a:ext cx="247650" cy="2476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64717D"/>
          </a:solidFill>
          <a:ln xmlns:a="http://schemas.openxmlformats.org/drawingml/2006/main" w="0">
            <a:solidFill>
              <a:srgbClr val="64717D"/>
            </a:solidFill>
            <a:prstDash val="solid"/>
          </a:ln>
        </p:spPr>
      </p:sp>
      <p:sp>
        <p:nvSpPr>
          <p:cNvPr id="40" name="s5-node-head-0">
            <a:extLst xmlns:a="http://schemas.openxmlformats.org/drawingml/2006/main">
              <a:ext uri="{FF2B5EF4-FFF2-40B4-BE49-F238E27FC236}">
                <a16:creationId xmlns:a16="http://schemas.microsoft.com/office/drawing/2014/main" id="{3FE3D870-0DDB-4615-8B85-4C4755B5DE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" y="866775"/>
            <a:ext cx="15621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75" b="1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75" b="1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v0.18.0 基线</a:t>
            </a:r>
          </a:p>
        </p:txBody>
      </p:sp>
      <p:sp>
        <p:nvSpPr>
          <p:cNvPr id="41" name="s5-node-body-0">
            <a:extLst xmlns:a="http://schemas.openxmlformats.org/drawingml/2006/main">
              <a:ext uri="{FF2B5EF4-FFF2-40B4-BE49-F238E27FC236}">
                <a16:creationId xmlns:a16="http://schemas.microsoft.com/office/drawing/2014/main" id="{58ABFFF9-3EFE-4E21-85A6-32260C643D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" y="1771650"/>
            <a:ext cx="17526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目标版本扫描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未发现 Ascend 专用路径</a:t>
            </a:r>
          </a:p>
        </p:txBody>
      </p:sp>
      <p:sp>
        <p:nvSpPr>
          <p:cNvPr id="42" name="s5-node-1">
            <a:extLst xmlns:a="http://schemas.openxmlformats.org/drawingml/2006/main">
              <a:ext uri="{FF2B5EF4-FFF2-40B4-BE49-F238E27FC236}">
                <a16:creationId xmlns:a16="http://schemas.microsoft.com/office/drawing/2014/main" id="{E7A036C0-901D-49DC-8C1A-A85413EE6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05175" y="1352550"/>
            <a:ext cx="247650" cy="2476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3" name="s5-node-head-1">
            <a:extLst xmlns:a="http://schemas.openxmlformats.org/drawingml/2006/main">
              <a:ext uri="{FF2B5EF4-FFF2-40B4-BE49-F238E27FC236}">
                <a16:creationId xmlns:a16="http://schemas.microsoft.com/office/drawing/2014/main" id="{97B5B673-1D4B-4023-AF11-BD19E7E79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47950" y="866775"/>
            <a:ext cx="15621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75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75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rPr>
              <a:t>本提交</a:t>
            </a:r>
          </a:p>
        </p:txBody>
      </p:sp>
      <p:sp>
        <p:nvSpPr>
          <p:cNvPr id="44" name="s5-node-body-1">
            <a:extLst xmlns:a="http://schemas.openxmlformats.org/drawingml/2006/main">
              <a:ext uri="{FF2B5EF4-FFF2-40B4-BE49-F238E27FC236}">
                <a16:creationId xmlns:a16="http://schemas.microsoft.com/office/drawing/2014/main" id="{DBF6DD6F-DD0D-467F-B016-A87F9AA5F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52700" y="1771650"/>
            <a:ext cx="17526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参数选择 + Prefetch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后端兼容 + 复现链</a:t>
            </a:r>
          </a:p>
        </p:txBody>
      </p:sp>
      <p:sp>
        <p:nvSpPr>
          <p:cNvPr id="45" name="s5-node-2">
            <a:extLst xmlns:a="http://schemas.openxmlformats.org/drawingml/2006/main">
              <a:ext uri="{FF2B5EF4-FFF2-40B4-BE49-F238E27FC236}">
                <a16:creationId xmlns:a16="http://schemas.microsoft.com/office/drawing/2014/main" id="{3AB7D77B-EFD4-4DD4-83C2-E783A7D18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43575" y="1352550"/>
            <a:ext cx="247650" cy="2476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46" name="s5-node-head-2">
            <a:extLst xmlns:a="http://schemas.openxmlformats.org/drawingml/2006/main">
              <a:ext uri="{FF2B5EF4-FFF2-40B4-BE49-F238E27FC236}">
                <a16:creationId xmlns:a16="http://schemas.microsoft.com/office/drawing/2014/main" id="{9AC4F05D-A840-4A94-94EB-1134178340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86350" y="866775"/>
            <a:ext cx="15621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275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75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rPr>
              <a:t>后续主仓</a:t>
            </a:r>
          </a:p>
        </p:txBody>
      </p:sp>
      <p:sp>
        <p:nvSpPr>
          <p:cNvPr id="47" name="s5-node-body-2">
            <a:extLst xmlns:a="http://schemas.openxmlformats.org/drawingml/2006/main">
              <a:ext uri="{FF2B5EF4-FFF2-40B4-BE49-F238E27FC236}">
                <a16:creationId xmlns:a16="http://schemas.microsoft.com/office/drawing/2014/main" id="{BAF68D09-2787-4081-A515-B248A46906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1771650"/>
            <a:ext cx="17526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v0.21.0rc1 起</a:t>
            </a:r>
          </a:p>
          <a:p xmlns:a="http://schemas.openxmlformats.org/drawingml/2006/main">
            <a:pPr algn="ctr">
              <a:lnSpc>
                <a:spcPct val="105000"/>
              </a:lnSpc>
              <a:buNone/>
              <a:def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出现相关官方实现</a:t>
            </a:r>
          </a:p>
        </p:txBody>
      </p:sp>
      <p:sp>
        <p:nvSpPr>
          <p:cNvPr id="48" name="s5-scope">
            <a:extLst xmlns:a="http://schemas.openxmlformats.org/drawingml/2006/main">
              <a:ext uri="{FF2B5EF4-FFF2-40B4-BE49-F238E27FC236}">
                <a16:creationId xmlns:a16="http://schemas.microsoft.com/office/drawing/2014/main" id="{677AD839-829E-4077-867C-A528E695FB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2552700"/>
            <a:ext cx="5905500" cy="762000"/>
          </a:xfrm>
          <a:prstGeom xmlns:a="http://schemas.openxmlformats.org/drawingml/2006/main" prst="roundRect">
            <a:avLst>
              <a:gd name="adj" fmla="val 6250"/>
            </a:avLst>
          </a:prstGeom>
          <a:solidFill xmlns:a="http://schemas.openxmlformats.org/drawingml/2006/main">
            <a:srgbClr val="EAF4FA"/>
          </a:solidFill>
          <a:ln xmlns:a="http://schemas.openxmlformats.org/drawingml/2006/main" w="9525">
            <a:solidFill>
              <a:srgbClr val="24A7C7"/>
            </a:solidFill>
            <a:prstDash val="solid"/>
          </a:ln>
        </p:spPr>
      </p:sp>
      <p:sp>
        <p:nvSpPr>
          <p:cNvPr id="49" name="s5-scope-title">
            <a:extLst xmlns:a="http://schemas.openxmlformats.org/drawingml/2006/main">
              <a:ext uri="{FF2B5EF4-FFF2-40B4-BE49-F238E27FC236}">
                <a16:creationId xmlns:a16="http://schemas.microsoft.com/office/drawing/2014/main" id="{293DE17A-5456-44BE-91E0-88EC36EBF1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67000"/>
            <a:ext cx="2286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7002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350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350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rPr>
              <a:t>竞赛目标固定在 v0.18.0</a:t>
            </a:r>
          </a:p>
        </p:txBody>
      </p:sp>
      <p:sp>
        <p:nvSpPr>
          <p:cNvPr id="50" name="s5-scope-body">
            <a:extLst xmlns:a="http://schemas.openxmlformats.org/drawingml/2006/main">
              <a:ext uri="{FF2B5EF4-FFF2-40B4-BE49-F238E27FC236}">
                <a16:creationId xmlns:a16="http://schemas.microsoft.com/office/drawing/2014/main" id="{72480135-8261-40F7-87DB-E5B6ED7126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990850"/>
            <a:ext cx="55245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3195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13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附加的“优于主仓已有实现”要求不适用于目标基线；本项目重点是稳定适配、工程兼容和可复现证据。</a:t>
            </a:r>
          </a:p>
        </p:txBody>
      </p:sp>
    </p:spTree>
    <p:extLst>
      <p:ext uri="{BB962C8B-B14F-4D97-AF65-F5344CB8AC3E}">
        <p14:creationId xmlns:p14="http://schemas.microsoft.com/office/powerpoint/2010/main" val="1735668232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文本框 36">
            <a:extLst xmlns:a="http://schemas.openxmlformats.org/drawingml/2006/main">
              <a:ext uri="{FF2B5EF4-FFF2-40B4-BE49-F238E27FC236}">
                <a16:creationId xmlns:a16="http://schemas.microsoft.com/office/drawing/2014/main" id="{4051ADE7-562C-4C89-B7D7-DE52C3BB5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3072" y="134485"/>
            <a:ext cx="3445329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>
            <a:spAutoFit/>
          </a:bodyPr>
          <a:lstStyle xmlns:a="http://schemas.openxmlformats.org/drawingml/2006/main"/>
          <a:p xmlns:a="http://schemas.openxmlformats.org/drawingml/2006/main">
            <a:r>
              <a:rPr sz="1200" b="1">
                <a:latin typeface="微软雅黑"/>
                <a:ea typeface="微软雅黑"/>
                <a:cs typeface="微软雅黑"/>
              </a:rPr>
              <a:t>设计实现</a:t>
            </a:r>
          </a:p>
        </p:txBody>
      </p:sp>
      <p:sp>
        <p:nvSpPr>
          <p:cNvPr id="38" name="s6-col-0">
            <a:extLst xmlns:a="http://schemas.openxmlformats.org/drawingml/2006/main">
              <a:ext uri="{FF2B5EF4-FFF2-40B4-BE49-F238E27FC236}">
                <a16:creationId xmlns:a16="http://schemas.microsoft.com/office/drawing/2014/main" id="{7C9B79B0-3336-4BA7-9B8D-E888517F9E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762000"/>
            <a:ext cx="1924050" cy="1924050"/>
          </a:xfrm>
          <a:prstGeom xmlns:a="http://schemas.openxmlformats.org/drawingml/2006/main" prst="roundRect">
            <a:avLst>
              <a:gd name="adj" fmla="val 247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39" name="s6-col-rule-0">
            <a:extLst xmlns:a="http://schemas.openxmlformats.org/drawingml/2006/main">
              <a:ext uri="{FF2B5EF4-FFF2-40B4-BE49-F238E27FC236}">
                <a16:creationId xmlns:a16="http://schemas.microsoft.com/office/drawing/2014/main" id="{7BE351E5-2E09-4BD1-BC17-00A0EC9EB2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762000"/>
            <a:ext cx="19240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0" name="s6-col-title-0">
            <a:extLst xmlns:a="http://schemas.openxmlformats.org/drawingml/2006/main">
              <a:ext uri="{FF2B5EF4-FFF2-40B4-BE49-F238E27FC236}">
                <a16:creationId xmlns:a16="http://schemas.microsoft.com/office/drawing/2014/main" id="{E8EF21B7-142E-4431-A6B3-DF7E0956E8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933450"/>
            <a:ext cx="16954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350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350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rPr>
              <a:t>Layer Selection</a:t>
            </a:r>
          </a:p>
        </p:txBody>
      </p:sp>
      <p:sp>
        <p:nvSpPr>
          <p:cNvPr id="41" name="s6-0-0-circle">
            <a:extLst xmlns:a="http://schemas.openxmlformats.org/drawingml/2006/main">
              <a:ext uri="{FF2B5EF4-FFF2-40B4-BE49-F238E27FC236}">
                <a16:creationId xmlns:a16="http://schemas.microsoft.com/office/drawing/2014/main" id="{9273C4E3-5904-46DB-963F-2D85FCE2A2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35255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2" name="s6-0-0-number">
            <a:extLst xmlns:a="http://schemas.openxmlformats.org/drawingml/2006/main">
              <a:ext uri="{FF2B5EF4-FFF2-40B4-BE49-F238E27FC236}">
                <a16:creationId xmlns:a16="http://schemas.microsoft.com/office/drawing/2014/main" id="{888092DC-43AB-49BE-8AF4-962EE96BF1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36207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43" name="s6-item-0-0">
            <a:extLst xmlns:a="http://schemas.openxmlformats.org/drawingml/2006/main">
              <a:ext uri="{FF2B5EF4-FFF2-40B4-BE49-F238E27FC236}">
                <a16:creationId xmlns:a16="http://schemas.microsoft.com/office/drawing/2014/main" id="{94F564E0-2C5A-49DD-AFB1-4CEA741C85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1371600"/>
            <a:ext cx="12573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解析 layer index</a:t>
            </a:r>
          </a:p>
        </p:txBody>
      </p:sp>
      <p:sp>
        <p:nvSpPr>
          <p:cNvPr id="44" name="s6-0-1-circle">
            <a:extLst xmlns:a="http://schemas.openxmlformats.org/drawingml/2006/main">
              <a:ext uri="{FF2B5EF4-FFF2-40B4-BE49-F238E27FC236}">
                <a16:creationId xmlns:a16="http://schemas.microsoft.com/office/drawing/2014/main" id="{548B6D31-5863-4157-90C7-0855EBA5AE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73355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5" name="s6-0-1-number">
            <a:extLst xmlns:a="http://schemas.openxmlformats.org/drawingml/2006/main">
              <a:ext uri="{FF2B5EF4-FFF2-40B4-BE49-F238E27FC236}">
                <a16:creationId xmlns:a16="http://schemas.microsoft.com/office/drawing/2014/main" id="{E52DB214-4E44-4F05-844F-D91E5BDD7A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74307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46" name="s6-item-0-1">
            <a:extLst xmlns:a="http://schemas.openxmlformats.org/drawingml/2006/main">
              <a:ext uri="{FF2B5EF4-FFF2-40B4-BE49-F238E27FC236}">
                <a16:creationId xmlns:a16="http://schemas.microsoft.com/office/drawing/2014/main" id="{3CDB5263-CA21-42B5-B38C-72F575632F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1752600"/>
            <a:ext cx="12573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组尾确定性选择</a:t>
            </a:r>
          </a:p>
        </p:txBody>
      </p:sp>
      <p:sp>
        <p:nvSpPr>
          <p:cNvPr id="47" name="s6-0-2-circle">
            <a:extLst xmlns:a="http://schemas.openxmlformats.org/drawingml/2006/main">
              <a:ext uri="{FF2B5EF4-FFF2-40B4-BE49-F238E27FC236}">
                <a16:creationId xmlns:a16="http://schemas.microsoft.com/office/drawing/2014/main" id="{FFF026ED-39A7-495C-B66B-E207ED6AA0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11455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8" name="s6-0-2-number">
            <a:extLst xmlns:a="http://schemas.openxmlformats.org/drawingml/2006/main">
              <a:ext uri="{FF2B5EF4-FFF2-40B4-BE49-F238E27FC236}">
                <a16:creationId xmlns:a16="http://schemas.microsoft.com/office/drawing/2014/main" id="{574C28CB-2493-45AC-8BCA-837786645B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12407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49" name="s6-item-0-2">
            <a:extLst xmlns:a="http://schemas.openxmlformats.org/drawingml/2006/main">
              <a:ext uri="{FF2B5EF4-FFF2-40B4-BE49-F238E27FC236}">
                <a16:creationId xmlns:a16="http://schemas.microsoft.com/office/drawing/2014/main" id="{48C33BF2-F06B-426F-88ED-E554070FF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2133600"/>
            <a:ext cx="12573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num ≤ group 校验</a:t>
            </a:r>
          </a:p>
        </p:txBody>
      </p:sp>
      <p:sp>
        <p:nvSpPr>
          <p:cNvPr id="50" name="s6-col-1">
            <a:extLst xmlns:a="http://schemas.openxmlformats.org/drawingml/2006/main">
              <a:ext uri="{FF2B5EF4-FFF2-40B4-BE49-F238E27FC236}">
                <a16:creationId xmlns:a16="http://schemas.microsoft.com/office/drawing/2014/main" id="{00A1C3FB-9591-4E96-B859-0D1EBFCC1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05075" y="762000"/>
            <a:ext cx="1924050" cy="1924050"/>
          </a:xfrm>
          <a:prstGeom xmlns:a="http://schemas.openxmlformats.org/drawingml/2006/main" prst="roundRect">
            <a:avLst>
              <a:gd name="adj" fmla="val 247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51" name="s6-col-rule-1">
            <a:extLst xmlns:a="http://schemas.openxmlformats.org/drawingml/2006/main">
              <a:ext uri="{FF2B5EF4-FFF2-40B4-BE49-F238E27FC236}">
                <a16:creationId xmlns:a16="http://schemas.microsoft.com/office/drawing/2014/main" id="{39D3C1A9-8F98-444C-8976-198C63520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05075" y="762000"/>
            <a:ext cx="19240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52" name="s6-col-title-1">
            <a:extLst xmlns:a="http://schemas.openxmlformats.org/drawingml/2006/main">
              <a:ext uri="{FF2B5EF4-FFF2-40B4-BE49-F238E27FC236}">
                <a16:creationId xmlns:a16="http://schemas.microsoft.com/office/drawing/2014/main" id="{256ACFEF-56C4-4D5D-A1E6-0D293B71BC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19375" y="933450"/>
            <a:ext cx="16954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350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350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rPr>
              <a:t>Weight Storage</a:t>
            </a:r>
          </a:p>
        </p:txBody>
      </p:sp>
      <p:sp>
        <p:nvSpPr>
          <p:cNvPr id="53" name="s6-1-0-circle">
            <a:extLst xmlns:a="http://schemas.openxmlformats.org/drawingml/2006/main">
              <a:ext uri="{FF2B5EF4-FFF2-40B4-BE49-F238E27FC236}">
                <a16:creationId xmlns:a16="http://schemas.microsoft.com/office/drawing/2014/main" id="{38A46292-E349-4F37-B23E-123B7AD1E8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135255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54" name="s6-1-0-number">
            <a:extLst xmlns:a="http://schemas.openxmlformats.org/drawingml/2006/main">
              <a:ext uri="{FF2B5EF4-FFF2-40B4-BE49-F238E27FC236}">
                <a16:creationId xmlns:a16="http://schemas.microsoft.com/office/drawing/2014/main" id="{86C6BFBB-E26C-412A-8C26-986F76AC46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136207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55" name="s6-item-1-0">
            <a:extLst xmlns:a="http://schemas.openxmlformats.org/drawingml/2006/main">
              <a:ext uri="{FF2B5EF4-FFF2-40B4-BE49-F238E27FC236}">
                <a16:creationId xmlns:a16="http://schemas.microsoft.com/office/drawing/2014/main" id="{49F6F3E2-3CBC-4833-9BE1-64F69E4F7B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28950" y="1371600"/>
            <a:ext cx="12573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empty_strided</a:t>
            </a:r>
          </a:p>
        </p:txBody>
      </p:sp>
      <p:sp>
        <p:nvSpPr>
          <p:cNvPr id="56" name="s6-1-1-circle">
            <a:extLst xmlns:a="http://schemas.openxmlformats.org/drawingml/2006/main">
              <a:ext uri="{FF2B5EF4-FFF2-40B4-BE49-F238E27FC236}">
                <a16:creationId xmlns:a16="http://schemas.microsoft.com/office/drawing/2014/main" id="{A001B072-241C-465C-BF17-434C9EC2ED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173355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57" name="s6-1-1-number">
            <a:extLst xmlns:a="http://schemas.openxmlformats.org/drawingml/2006/main">
              <a:ext uri="{FF2B5EF4-FFF2-40B4-BE49-F238E27FC236}">
                <a16:creationId xmlns:a16="http://schemas.microsoft.com/office/drawing/2014/main" id="{4567809B-546C-4444-9B81-ACD3B96F24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174307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58" name="s6-item-1-1">
            <a:extLst xmlns:a="http://schemas.openxmlformats.org/drawingml/2006/main">
              <a:ext uri="{FF2B5EF4-FFF2-40B4-BE49-F238E27FC236}">
                <a16:creationId xmlns:a16="http://schemas.microsoft.com/office/drawing/2014/main" id="{C0834E26-405E-486F-B012-411F25428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28950" y="1752600"/>
            <a:ext cx="12573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8461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shape/stride/dtype 保真</a:t>
            </a:r>
          </a:p>
        </p:txBody>
      </p:sp>
      <p:sp>
        <p:nvSpPr>
          <p:cNvPr id="59" name="s6-1-2-circle">
            <a:extLst xmlns:a="http://schemas.openxmlformats.org/drawingml/2006/main">
              <a:ext uri="{FF2B5EF4-FFF2-40B4-BE49-F238E27FC236}">
                <a16:creationId xmlns:a16="http://schemas.microsoft.com/office/drawing/2014/main" id="{2A4CE69E-719E-4D32-9B28-94668C6E6B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211455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60" name="s6-1-2-number">
            <a:extLst xmlns:a="http://schemas.openxmlformats.org/drawingml/2006/main">
              <a:ext uri="{FF2B5EF4-FFF2-40B4-BE49-F238E27FC236}">
                <a16:creationId xmlns:a16="http://schemas.microsoft.com/office/drawing/2014/main" id="{EF5AB64A-F9A4-4531-9FA5-408834B3EF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212407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61" name="s6-item-1-2">
            <a:extLst xmlns:a="http://schemas.openxmlformats.org/drawingml/2006/main">
              <a:ext uri="{FF2B5EF4-FFF2-40B4-BE49-F238E27FC236}">
                <a16:creationId xmlns:a16="http://schemas.microsoft.com/office/drawing/2014/main" id="{B7962623-C377-481C-8EEE-3CB8C3075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28950" y="2133600"/>
            <a:ext cx="12573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95883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pin memory 能力探测</a:t>
            </a:r>
          </a:p>
        </p:txBody>
      </p:sp>
      <p:sp>
        <p:nvSpPr>
          <p:cNvPr id="62" name="s6-col-2">
            <a:extLst xmlns:a="http://schemas.openxmlformats.org/drawingml/2006/main">
              <a:ext uri="{FF2B5EF4-FFF2-40B4-BE49-F238E27FC236}">
                <a16:creationId xmlns:a16="http://schemas.microsoft.com/office/drawing/2014/main" id="{97F1166D-00B4-4ACC-B837-0B6496EEC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0100" y="762000"/>
            <a:ext cx="1924050" cy="1924050"/>
          </a:xfrm>
          <a:prstGeom xmlns:a="http://schemas.openxmlformats.org/drawingml/2006/main" prst="roundRect">
            <a:avLst>
              <a:gd name="adj" fmla="val 247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63" name="s6-col-rule-2">
            <a:extLst xmlns:a="http://schemas.openxmlformats.org/drawingml/2006/main">
              <a:ext uri="{FF2B5EF4-FFF2-40B4-BE49-F238E27FC236}">
                <a16:creationId xmlns:a16="http://schemas.microsoft.com/office/drawing/2014/main" id="{4DE5470F-DFFD-496D-AEC3-73091EFDA7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0100" y="762000"/>
            <a:ext cx="19240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8A63"/>
          </a:solidFill>
          <a:ln xmlns:a="http://schemas.openxmlformats.org/drawingml/2006/main" w="0">
            <a:solidFill>
              <a:srgbClr val="238A63"/>
            </a:solidFill>
            <a:prstDash val="solid"/>
          </a:ln>
        </p:spPr>
      </p:sp>
      <p:sp>
        <p:nvSpPr>
          <p:cNvPr id="64" name="s6-col-title-2">
            <a:extLst xmlns:a="http://schemas.openxmlformats.org/drawingml/2006/main">
              <a:ext uri="{FF2B5EF4-FFF2-40B4-BE49-F238E27FC236}">
                <a16:creationId xmlns:a16="http://schemas.microsoft.com/office/drawing/2014/main" id="{780401AB-E66E-4F2F-B5C7-3F48F820A3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24400" y="933450"/>
            <a:ext cx="16954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350" b="1">
                <a:solidFill>
                  <a:srgbClr val="238A6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350" b="1">
                <a:solidFill>
                  <a:srgbClr val="238A63"/>
                </a:solidFill>
                <a:latin typeface="Microsoft YaHei"/>
                <a:ea typeface="Microsoft YaHei"/>
                <a:cs typeface="Microsoft YaHei"/>
              </a:rPr>
              <a:t>Runner Integration</a:t>
            </a:r>
          </a:p>
        </p:txBody>
      </p:sp>
      <p:sp>
        <p:nvSpPr>
          <p:cNvPr id="65" name="s6-2-0-circle">
            <a:extLst xmlns:a="http://schemas.openxmlformats.org/drawingml/2006/main">
              <a:ext uri="{FF2B5EF4-FFF2-40B4-BE49-F238E27FC236}">
                <a16:creationId xmlns:a16="http://schemas.microsoft.com/office/drawing/2014/main" id="{ED9CC94B-EF2F-441B-8B67-23BCD5C63C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81550" y="135255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38A63"/>
          </a:solidFill>
          <a:ln xmlns:a="http://schemas.openxmlformats.org/drawingml/2006/main" w="0">
            <a:solidFill>
              <a:srgbClr val="238A63"/>
            </a:solidFill>
            <a:prstDash val="solid"/>
          </a:ln>
        </p:spPr>
      </p:sp>
      <p:sp>
        <p:nvSpPr>
          <p:cNvPr id="66" name="s6-2-0-number">
            <a:extLst xmlns:a="http://schemas.openxmlformats.org/drawingml/2006/main">
              <a:ext uri="{FF2B5EF4-FFF2-40B4-BE49-F238E27FC236}">
                <a16:creationId xmlns:a16="http://schemas.microsoft.com/office/drawing/2014/main" id="{7466F0E4-A39B-499E-863A-E9C3235090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81550" y="136207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67" name="s6-item-2-0">
            <a:extLst xmlns:a="http://schemas.openxmlformats.org/drawingml/2006/main">
              <a:ext uri="{FF2B5EF4-FFF2-40B4-BE49-F238E27FC236}">
                <a16:creationId xmlns:a16="http://schemas.microsoft.com/office/drawing/2014/main" id="{F092C831-F9A9-4B93-957D-69DB77755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33975" y="1371600"/>
            <a:ext cx="12573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加载前注册 offloader</a:t>
            </a:r>
          </a:p>
        </p:txBody>
      </p:sp>
      <p:sp>
        <p:nvSpPr>
          <p:cNvPr id="68" name="s6-2-1-circle">
            <a:extLst xmlns:a="http://schemas.openxmlformats.org/drawingml/2006/main">
              <a:ext uri="{FF2B5EF4-FFF2-40B4-BE49-F238E27FC236}">
                <a16:creationId xmlns:a16="http://schemas.microsoft.com/office/drawing/2014/main" id="{95129501-3759-43D1-A54D-2966D219C9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81550" y="173355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38A63"/>
          </a:solidFill>
          <a:ln xmlns:a="http://schemas.openxmlformats.org/drawingml/2006/main" w="0">
            <a:solidFill>
              <a:srgbClr val="238A63"/>
            </a:solidFill>
            <a:prstDash val="solid"/>
          </a:ln>
        </p:spPr>
      </p:sp>
      <p:sp>
        <p:nvSpPr>
          <p:cNvPr id="69" name="s6-2-1-number">
            <a:extLst xmlns:a="http://schemas.openxmlformats.org/drawingml/2006/main">
              <a:ext uri="{FF2B5EF4-FFF2-40B4-BE49-F238E27FC236}">
                <a16:creationId xmlns:a16="http://schemas.microsoft.com/office/drawing/2014/main" id="{6B6BCC6E-605A-478F-93F9-72036A3754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81550" y="174307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70" name="s6-item-2-1">
            <a:extLst xmlns:a="http://schemas.openxmlformats.org/drawingml/2006/main">
              <a:ext uri="{FF2B5EF4-FFF2-40B4-BE49-F238E27FC236}">
                <a16:creationId xmlns:a16="http://schemas.microsoft.com/office/drawing/2014/main" id="{A387C272-91ED-4CA7-B7EE-EBCA7FA6B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33975" y="1752600"/>
            <a:ext cx="12573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加载后初始化 slot</a:t>
            </a:r>
          </a:p>
        </p:txBody>
      </p:sp>
      <p:sp>
        <p:nvSpPr>
          <p:cNvPr id="71" name="s6-2-2-circle">
            <a:extLst xmlns:a="http://schemas.openxmlformats.org/drawingml/2006/main">
              <a:ext uri="{FF2B5EF4-FFF2-40B4-BE49-F238E27FC236}">
                <a16:creationId xmlns:a16="http://schemas.microsoft.com/office/drawing/2014/main" id="{E082D8AB-6A4F-4AB9-B40C-28404D2E61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81550" y="2114550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38A63"/>
          </a:solidFill>
          <a:ln xmlns:a="http://schemas.openxmlformats.org/drawingml/2006/main" w="0">
            <a:solidFill>
              <a:srgbClr val="238A63"/>
            </a:solidFill>
            <a:prstDash val="solid"/>
          </a:ln>
        </p:spPr>
      </p:sp>
      <p:sp>
        <p:nvSpPr>
          <p:cNvPr id="72" name="s6-2-2-number">
            <a:extLst xmlns:a="http://schemas.openxmlformats.org/drawingml/2006/main">
              <a:ext uri="{FF2B5EF4-FFF2-40B4-BE49-F238E27FC236}">
                <a16:creationId xmlns:a16="http://schemas.microsoft.com/office/drawing/2014/main" id="{8A9217CD-B287-486A-80ED-966DB30D5A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81550" y="2124075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73" name="s6-item-2-2">
            <a:extLst xmlns:a="http://schemas.openxmlformats.org/drawingml/2006/main">
              <a:ext uri="{FF2B5EF4-FFF2-40B4-BE49-F238E27FC236}">
                <a16:creationId xmlns:a16="http://schemas.microsoft.com/office/drawing/2014/main" id="{D9CA5B3B-44A5-4467-B19F-32B313BFA3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33975" y="2133600"/>
            <a:ext cx="12573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90" b="0">
                <a:solidFill>
                  <a:srgbClr val="1B2733"/>
                </a:solidFill>
                <a:latin typeface="Microsoft YaHei"/>
                <a:ea typeface="Microsoft YaHei"/>
                <a:cs typeface="Microsoft YaHei"/>
              </a:rPr>
              <a:t>保留父类 UVA 路径</a:t>
            </a:r>
          </a:p>
        </p:txBody>
      </p:sp>
      <p:sp>
        <p:nvSpPr>
          <p:cNvPr id="74" name="s6-backend">
            <a:extLst xmlns:a="http://schemas.openxmlformats.org/drawingml/2006/main">
              <a:ext uri="{FF2B5EF4-FFF2-40B4-BE49-F238E27FC236}">
                <a16:creationId xmlns:a16="http://schemas.microsoft.com/office/drawing/2014/main" id="{C52304BD-C3F0-4264-94E5-2AFCC1FD7F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86075"/>
            <a:ext cx="6134100" cy="504825"/>
          </a:xfrm>
          <a:prstGeom xmlns:a="http://schemas.openxmlformats.org/drawingml/2006/main" prst="roundRect">
            <a:avLst>
              <a:gd name="adj" fmla="val 9434"/>
            </a:avLst>
          </a:prstGeom>
          <a:solidFill xmlns:a="http://schemas.openxmlformats.org/drawingml/2006/main">
            <a:srgbClr val="EAF4FA"/>
          </a:solidFill>
          <a:ln xmlns:a="http://schemas.openxmlformats.org/drawingml/2006/main" w="9525">
            <a:solidFill>
              <a:srgbClr val="24A7C7"/>
            </a:solidFill>
            <a:prstDash val="solid"/>
          </a:ln>
        </p:spPr>
      </p:sp>
      <p:sp>
        <p:nvSpPr>
          <p:cNvPr id="75" name="s6-backend-title">
            <a:extLst xmlns:a="http://schemas.openxmlformats.org/drawingml/2006/main">
              <a:ext uri="{FF2B5EF4-FFF2-40B4-BE49-F238E27FC236}">
                <a16:creationId xmlns:a16="http://schemas.microsoft.com/office/drawing/2014/main" id="{CEA31ACE-4E4C-49C7-A9A1-1D0DA98372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3000375"/>
            <a:ext cx="1143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163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163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rPr>
              <a:t>官方后端契约</a:t>
            </a:r>
          </a:p>
        </p:txBody>
      </p:sp>
      <p:sp>
        <p:nvSpPr>
          <p:cNvPr id="76" name="s6-auto-box">
            <a:extLst xmlns:a="http://schemas.openxmlformats.org/drawingml/2006/main">
              <a:ext uri="{FF2B5EF4-FFF2-40B4-BE49-F238E27FC236}">
                <a16:creationId xmlns:a16="http://schemas.microsoft.com/office/drawing/2014/main" id="{67CFEEE6-7CAD-45A8-86C1-1F0FCCBBF6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952500" cy="26670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77" name="s6-auto-text">
            <a:extLst xmlns:a="http://schemas.openxmlformats.org/drawingml/2006/main">
              <a:ext uri="{FF2B5EF4-FFF2-40B4-BE49-F238E27FC236}">
                <a16:creationId xmlns:a16="http://schemas.microsoft.com/office/drawing/2014/main" id="{5584578C-4B93-4FEB-B055-E381A68BB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47850" y="3028950"/>
            <a:ext cx="87630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rPr>
              <a:t>auto</a:t>
            </a:r>
          </a:p>
        </p:txBody>
      </p:sp>
      <p:sp>
        <p:nvSpPr>
          <p:cNvPr id="78" name="s6-prefetch-box">
            <a:extLst xmlns:a="http://schemas.openxmlformats.org/drawingml/2006/main">
              <a:ext uri="{FF2B5EF4-FFF2-40B4-BE49-F238E27FC236}">
                <a16:creationId xmlns:a16="http://schemas.microsoft.com/office/drawing/2014/main" id="{5F137EE8-63E2-4E1D-A67D-A149C778F3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5125" y="3000375"/>
            <a:ext cx="952500" cy="26670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79" name="s6-prefetch-text">
            <a:extLst xmlns:a="http://schemas.openxmlformats.org/drawingml/2006/main">
              <a:ext uri="{FF2B5EF4-FFF2-40B4-BE49-F238E27FC236}">
                <a16:creationId xmlns:a16="http://schemas.microsoft.com/office/drawing/2014/main" id="{E4826D1F-EF84-43B9-B749-154497A3F3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3225" y="3028950"/>
            <a:ext cx="87630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rPr>
              <a:t>prefetch</a:t>
            </a:r>
          </a:p>
        </p:txBody>
      </p:sp>
      <p:sp>
        <p:nvSpPr>
          <p:cNvPr id="80" name="s6-uva-box">
            <a:extLst xmlns:a="http://schemas.openxmlformats.org/drawingml/2006/main">
              <a:ext uri="{FF2B5EF4-FFF2-40B4-BE49-F238E27FC236}">
                <a16:creationId xmlns:a16="http://schemas.microsoft.com/office/drawing/2014/main" id="{C821EFB4-F4DB-449A-9CD0-24C6F7DBE9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3000375"/>
            <a:ext cx="952500" cy="26670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0">
            <a:solidFill>
              <a:srgbClr val="FFFFFF"/>
            </a:solidFill>
            <a:prstDash val="solid"/>
          </a:ln>
        </p:spPr>
      </p:sp>
      <p:sp>
        <p:nvSpPr>
          <p:cNvPr id="81" name="s6-uva-text">
            <a:extLst xmlns:a="http://schemas.openxmlformats.org/drawingml/2006/main">
              <a:ext uri="{FF2B5EF4-FFF2-40B4-BE49-F238E27FC236}">
                <a16:creationId xmlns:a16="http://schemas.microsoft.com/office/drawing/2014/main" id="{02CE1243-1F28-4168-9E2D-DB4E3080A7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38600" y="3028950"/>
            <a:ext cx="876300" cy="200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1">
                <a:solidFill>
                  <a:srgbClr val="238A6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1">
                <a:solidFill>
                  <a:srgbClr val="238A63"/>
                </a:solidFill>
                <a:latin typeface="Microsoft YaHei"/>
                <a:ea typeface="Microsoft YaHei"/>
                <a:cs typeface="Microsoft YaHei"/>
              </a:rPr>
              <a:t>uva</a:t>
            </a:r>
          </a:p>
        </p:txBody>
      </p:sp>
      <p:sp>
        <p:nvSpPr>
          <p:cNvPr id="82" name="s6-sync-note">
            <a:extLst xmlns:a="http://schemas.openxmlformats.org/drawingml/2006/main">
              <a:ext uri="{FF2B5EF4-FFF2-40B4-BE49-F238E27FC236}">
                <a16:creationId xmlns:a16="http://schemas.microsoft.com/office/drawing/2014/main" id="{AACFBCC1-75CC-444C-AEE7-FA5C822F53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86350" y="3019425"/>
            <a:ext cx="133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818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863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863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sync 仅作内部参考，不是可配置 backend</a:t>
            </a:r>
          </a:p>
        </p:txBody>
      </p:sp>
    </p:spTree>
    <p:extLst>
      <p:ext uri="{BB962C8B-B14F-4D97-AF65-F5344CB8AC3E}">
        <p14:creationId xmlns:p14="http://schemas.microsoft.com/office/powerpoint/2010/main" val="321309406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文本框 36">
            <a:extLst xmlns:a="http://schemas.openxmlformats.org/drawingml/2006/main">
              <a:ext uri="{FF2B5EF4-FFF2-40B4-BE49-F238E27FC236}">
                <a16:creationId xmlns:a16="http://schemas.microsoft.com/office/drawing/2014/main" id="{4051ADE7-562C-4C89-B7D7-DE52C3BB5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3072" y="134485"/>
            <a:ext cx="3445329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>
            <a:spAutoFit/>
          </a:bodyPr>
          <a:lstStyle xmlns:a="http://schemas.openxmlformats.org/drawingml/2006/main"/>
          <a:p xmlns:a="http://schemas.openxmlformats.org/drawingml/2006/main">
            <a:r>
              <a:rPr sz="1200" b="1">
                <a:latin typeface="微软雅黑"/>
                <a:ea typeface="微软雅黑"/>
                <a:cs typeface="微软雅黑"/>
              </a:rPr>
              <a:t>功能与工程验证</a:t>
            </a:r>
          </a:p>
        </p:txBody>
      </p:sp>
      <p:sp>
        <p:nvSpPr>
          <p:cNvPr id="38" name="s7-a-box">
            <a:extLst xmlns:a="http://schemas.openxmlformats.org/drawingml/2006/main">
              <a:ext uri="{FF2B5EF4-FFF2-40B4-BE49-F238E27FC236}">
                <a16:creationId xmlns:a16="http://schemas.microsoft.com/office/drawing/2014/main" id="{851E40C1-A65B-4A25-B8D6-EC5F9D2F6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733425"/>
            <a:ext cx="1866900" cy="866775"/>
          </a:xfrm>
          <a:prstGeom xmlns:a="http://schemas.openxmlformats.org/drawingml/2006/main" prst="roundRect">
            <a:avLst>
              <a:gd name="adj" fmla="val 549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39" name="s7-a-accent">
            <a:extLst xmlns:a="http://schemas.openxmlformats.org/drawingml/2006/main">
              <a:ext uri="{FF2B5EF4-FFF2-40B4-BE49-F238E27FC236}">
                <a16:creationId xmlns:a16="http://schemas.microsoft.com/office/drawing/2014/main" id="{1A467913-B772-4CBE-BAB5-70F469CE76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733425"/>
            <a:ext cx="18669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0" name="s7-a-value">
            <a:extLst xmlns:a="http://schemas.openxmlformats.org/drawingml/2006/main">
              <a:ext uri="{FF2B5EF4-FFF2-40B4-BE49-F238E27FC236}">
                <a16:creationId xmlns:a16="http://schemas.microsoft.com/office/drawing/2014/main" id="{457067FD-38F0-45B6-BF24-E44CEA887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" y="876300"/>
            <a:ext cx="16764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35 / 35</a:t>
            </a:r>
          </a:p>
        </p:txBody>
      </p:sp>
      <p:sp>
        <p:nvSpPr>
          <p:cNvPr id="41" name="s7-a-label">
            <a:extLst xmlns:a="http://schemas.openxmlformats.org/drawingml/2006/main">
              <a:ext uri="{FF2B5EF4-FFF2-40B4-BE49-F238E27FC236}">
                <a16:creationId xmlns:a16="http://schemas.microsoft.com/office/drawing/2014/main" id="{CC3FECDC-A401-4046-88AE-813123C455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" y="1266825"/>
            <a:ext cx="1714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脚本与复现 unittest</a:t>
            </a:r>
          </a:p>
        </p:txBody>
      </p:sp>
      <p:sp>
        <p:nvSpPr>
          <p:cNvPr id="42" name="s7-b-box">
            <a:extLst xmlns:a="http://schemas.openxmlformats.org/drawingml/2006/main">
              <a:ext uri="{FF2B5EF4-FFF2-40B4-BE49-F238E27FC236}">
                <a16:creationId xmlns:a16="http://schemas.microsoft.com/office/drawing/2014/main" id="{87FC7A16-51E3-44AE-B121-FCD28F2539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733425"/>
            <a:ext cx="1866900" cy="866775"/>
          </a:xfrm>
          <a:prstGeom xmlns:a="http://schemas.openxmlformats.org/drawingml/2006/main" prst="roundRect">
            <a:avLst>
              <a:gd name="adj" fmla="val 549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43" name="s7-b-accent">
            <a:extLst xmlns:a="http://schemas.openxmlformats.org/drawingml/2006/main">
              <a:ext uri="{FF2B5EF4-FFF2-40B4-BE49-F238E27FC236}">
                <a16:creationId xmlns:a16="http://schemas.microsoft.com/office/drawing/2014/main" id="{49D178C8-A507-4A5B-9A96-E18A08069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733425"/>
            <a:ext cx="18669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38A63"/>
          </a:solidFill>
          <a:ln xmlns:a="http://schemas.openxmlformats.org/drawingml/2006/main" w="0">
            <a:solidFill>
              <a:srgbClr val="238A63"/>
            </a:solidFill>
            <a:prstDash val="solid"/>
          </a:ln>
        </p:spPr>
      </p:sp>
      <p:sp>
        <p:nvSpPr>
          <p:cNvPr id="44" name="s7-b-value">
            <a:extLst xmlns:a="http://schemas.openxmlformats.org/drawingml/2006/main">
              <a:ext uri="{FF2B5EF4-FFF2-40B4-BE49-F238E27FC236}">
                <a16:creationId xmlns:a16="http://schemas.microsoft.com/office/drawing/2014/main" id="{B304D0AB-4D73-4CBD-BC05-3B1B65995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28900" y="876300"/>
            <a:ext cx="16764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69 + 21</a:t>
            </a:r>
          </a:p>
        </p:txBody>
      </p:sp>
      <p:sp>
        <p:nvSpPr>
          <p:cNvPr id="45" name="s7-b-label">
            <a:extLst xmlns:a="http://schemas.openxmlformats.org/drawingml/2006/main">
              <a:ext uri="{FF2B5EF4-FFF2-40B4-BE49-F238E27FC236}">
                <a16:creationId xmlns:a16="http://schemas.microsoft.com/office/drawing/2014/main" id="{3B9D03AB-E998-41DE-9600-D1CED92545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09850" y="1266825"/>
            <a:ext cx="1714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passed + subtests</a:t>
            </a:r>
          </a:p>
        </p:txBody>
      </p:sp>
      <p:sp>
        <p:nvSpPr>
          <p:cNvPr id="46" name="s7-c-box">
            <a:extLst xmlns:a="http://schemas.openxmlformats.org/drawingml/2006/main">
              <a:ext uri="{FF2B5EF4-FFF2-40B4-BE49-F238E27FC236}">
                <a16:creationId xmlns:a16="http://schemas.microsoft.com/office/drawing/2014/main" id="{48385746-B746-43AD-B1DC-D0E3F41455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733425"/>
            <a:ext cx="1866900" cy="866775"/>
          </a:xfrm>
          <a:prstGeom xmlns:a="http://schemas.openxmlformats.org/drawingml/2006/main" prst="roundRect">
            <a:avLst>
              <a:gd name="adj" fmla="val 549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47" name="s7-c-accent">
            <a:extLst xmlns:a="http://schemas.openxmlformats.org/drawingml/2006/main">
              <a:ext uri="{FF2B5EF4-FFF2-40B4-BE49-F238E27FC236}">
                <a16:creationId xmlns:a16="http://schemas.microsoft.com/office/drawing/2014/main" id="{9E5D9E3B-9BD3-4003-8EBF-9F3BAF9A7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0" y="733425"/>
            <a:ext cx="18669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48" name="s7-c-value">
            <a:extLst xmlns:a="http://schemas.openxmlformats.org/drawingml/2006/main">
              <a:ext uri="{FF2B5EF4-FFF2-40B4-BE49-F238E27FC236}">
                <a16:creationId xmlns:a16="http://schemas.microsoft.com/office/drawing/2014/main" id="{424B8EC9-CDF1-4749-9F81-16EA355446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62500" y="876300"/>
            <a:ext cx="16764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210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Health OK</a:t>
            </a:r>
          </a:p>
        </p:txBody>
      </p:sp>
      <p:sp>
        <p:nvSpPr>
          <p:cNvPr id="49" name="s7-c-label">
            <a:extLst xmlns:a="http://schemas.openxmlformats.org/drawingml/2006/main">
              <a:ext uri="{FF2B5EF4-FFF2-40B4-BE49-F238E27FC236}">
                <a16:creationId xmlns:a16="http://schemas.microsoft.com/office/drawing/2014/main" id="{38F68917-FC7B-4497-B759-D6404F1ADB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43450" y="1266825"/>
            <a:ext cx="1714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正式运行前后 NPU</a:t>
            </a:r>
          </a:p>
        </p:txBody>
      </p:sp>
      <p:sp>
        <p:nvSpPr>
          <p:cNvPr id="50" name="s7-gate-0">
            <a:extLst xmlns:a="http://schemas.openxmlformats.org/drawingml/2006/main">
              <a:ext uri="{FF2B5EF4-FFF2-40B4-BE49-F238E27FC236}">
                <a16:creationId xmlns:a16="http://schemas.microsoft.com/office/drawing/2014/main" id="{58DA9711-3D65-4550-ABFD-877E19C2B4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857375"/>
            <a:ext cx="2952750" cy="59055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2F7FA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51" name="s7-circle-0-circle">
            <a:extLst xmlns:a="http://schemas.openxmlformats.org/drawingml/2006/main">
              <a:ext uri="{FF2B5EF4-FFF2-40B4-BE49-F238E27FC236}">
                <a16:creationId xmlns:a16="http://schemas.microsoft.com/office/drawing/2014/main" id="{711E65B7-232B-444E-951D-1A7783AA2A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2009775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52" name="s7-circle-0-number">
            <a:extLst xmlns:a="http://schemas.openxmlformats.org/drawingml/2006/main">
              <a:ext uri="{FF2B5EF4-FFF2-40B4-BE49-F238E27FC236}">
                <a16:creationId xmlns:a16="http://schemas.microsoft.com/office/drawing/2014/main" id="{C495CDD8-F55E-4CCE-BF57-EDF5A8C8F2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2019300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53" name="s7-gate-title-0">
            <a:extLst xmlns:a="http://schemas.openxmlformats.org/drawingml/2006/main">
              <a:ext uri="{FF2B5EF4-FFF2-40B4-BE49-F238E27FC236}">
                <a16:creationId xmlns:a16="http://schemas.microsoft.com/office/drawing/2014/main" id="{19443518-20B4-4828-91FB-2A57E31F41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1943100"/>
            <a:ext cx="952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8477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088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88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参数边界</a:t>
            </a:r>
          </a:p>
        </p:txBody>
      </p:sp>
      <p:sp>
        <p:nvSpPr>
          <p:cNvPr id="54" name="s7-gate-body-0">
            <a:extLst xmlns:a="http://schemas.openxmlformats.org/drawingml/2006/main">
              <a:ext uri="{FF2B5EF4-FFF2-40B4-BE49-F238E27FC236}">
                <a16:creationId xmlns:a16="http://schemas.microsoft.com/office/drawing/2014/main" id="{C4D3C596-37DB-4687-99AD-44B6EE24B8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2162175"/>
            <a:ext cx="228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负数、num&gt;group、禁用路径</a:t>
            </a:r>
          </a:p>
        </p:txBody>
      </p:sp>
      <p:sp>
        <p:nvSpPr>
          <p:cNvPr id="55" name="s7-gate-1">
            <a:extLst xmlns:a="http://schemas.openxmlformats.org/drawingml/2006/main">
              <a:ext uri="{FF2B5EF4-FFF2-40B4-BE49-F238E27FC236}">
                <a16:creationId xmlns:a16="http://schemas.microsoft.com/office/drawing/2014/main" id="{F9361F0E-2C67-4824-8CEF-92317D24B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95675" y="1857375"/>
            <a:ext cx="2952750" cy="59055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56" name="s7-circle-1-circle">
            <a:extLst xmlns:a="http://schemas.openxmlformats.org/drawingml/2006/main">
              <a:ext uri="{FF2B5EF4-FFF2-40B4-BE49-F238E27FC236}">
                <a16:creationId xmlns:a16="http://schemas.microsoft.com/office/drawing/2014/main" id="{2B5F28FF-984D-496F-9D5E-30C0CB6ED2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009775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57" name="s7-circle-1-number">
            <a:extLst xmlns:a="http://schemas.openxmlformats.org/drawingml/2006/main">
              <a:ext uri="{FF2B5EF4-FFF2-40B4-BE49-F238E27FC236}">
                <a16:creationId xmlns:a16="http://schemas.microsoft.com/office/drawing/2014/main" id="{B8A9A4C7-A159-402D-92A1-17904480E8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019300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58" name="s7-gate-title-1">
            <a:extLst xmlns:a="http://schemas.openxmlformats.org/drawingml/2006/main">
              <a:ext uri="{FF2B5EF4-FFF2-40B4-BE49-F238E27FC236}">
                <a16:creationId xmlns:a16="http://schemas.microsoft.com/office/drawing/2014/main" id="{2D321CD1-82AE-4671-87B7-AC8F6C069E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1943100"/>
            <a:ext cx="952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8477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088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88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选择语义</a:t>
            </a:r>
          </a:p>
        </p:txBody>
      </p:sp>
      <p:sp>
        <p:nvSpPr>
          <p:cNvPr id="59" name="s7-gate-body-1">
            <a:extLst xmlns:a="http://schemas.openxmlformats.org/drawingml/2006/main">
              <a:ext uri="{FF2B5EF4-FFF2-40B4-BE49-F238E27FC236}">
                <a16:creationId xmlns:a16="http://schemas.microsoft.com/office/drawing/2014/main" id="{517120B8-71FC-4DF2-9384-3823379A5B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2162175"/>
            <a:ext cx="228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group=8,num=1/2 精确层集合</a:t>
            </a:r>
          </a:p>
        </p:txBody>
      </p:sp>
      <p:sp>
        <p:nvSpPr>
          <p:cNvPr id="60" name="s7-gate-2">
            <a:extLst xmlns:a="http://schemas.openxmlformats.org/drawingml/2006/main">
              <a:ext uri="{FF2B5EF4-FFF2-40B4-BE49-F238E27FC236}">
                <a16:creationId xmlns:a16="http://schemas.microsoft.com/office/drawing/2014/main" id="{6BB99D9D-D855-41DC-96CD-7956ADA1A1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00325"/>
            <a:ext cx="2952750" cy="59055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2F7FA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61" name="s7-circle-2-circle">
            <a:extLst xmlns:a="http://schemas.openxmlformats.org/drawingml/2006/main">
              <a:ext uri="{FF2B5EF4-FFF2-40B4-BE49-F238E27FC236}">
                <a16:creationId xmlns:a16="http://schemas.microsoft.com/office/drawing/2014/main" id="{39CEE426-3D63-4552-98EF-D89A1E3AB2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2752725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62" name="s7-circle-2-number">
            <a:extLst xmlns:a="http://schemas.openxmlformats.org/drawingml/2006/main">
              <a:ext uri="{FF2B5EF4-FFF2-40B4-BE49-F238E27FC236}">
                <a16:creationId xmlns:a16="http://schemas.microsoft.com/office/drawing/2014/main" id="{53860B75-1475-4FE4-80DA-EF59F13530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2762250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63" name="s7-gate-title-2">
            <a:extLst xmlns:a="http://schemas.openxmlformats.org/drawingml/2006/main">
              <a:ext uri="{FF2B5EF4-FFF2-40B4-BE49-F238E27FC236}">
                <a16:creationId xmlns:a16="http://schemas.microsoft.com/office/drawing/2014/main" id="{326543E4-2E0D-41A0-A056-AF0ECA181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2686050"/>
            <a:ext cx="952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8477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088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88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存储保真</a:t>
            </a:r>
          </a:p>
        </p:txBody>
      </p:sp>
      <p:sp>
        <p:nvSpPr>
          <p:cNvPr id="64" name="s7-gate-body-2">
            <a:extLst xmlns:a="http://schemas.openxmlformats.org/drawingml/2006/main">
              <a:ext uri="{FF2B5EF4-FFF2-40B4-BE49-F238E27FC236}">
                <a16:creationId xmlns:a16="http://schemas.microsoft.com/office/drawing/2014/main" id="{2C938215-D907-49A5-AB34-D486713793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" y="2905125"/>
            <a:ext cx="228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shape / stride / dtype / pin 能力</a:t>
            </a:r>
          </a:p>
        </p:txBody>
      </p:sp>
      <p:sp>
        <p:nvSpPr>
          <p:cNvPr id="65" name="s7-gate-3">
            <a:extLst xmlns:a="http://schemas.openxmlformats.org/drawingml/2006/main">
              <a:ext uri="{FF2B5EF4-FFF2-40B4-BE49-F238E27FC236}">
                <a16:creationId xmlns:a16="http://schemas.microsoft.com/office/drawing/2014/main" id="{87E64F73-F365-4627-B12F-2B1D06A876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95675" y="2600325"/>
            <a:ext cx="2952750" cy="59055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66" name="s7-circle-3-circle">
            <a:extLst xmlns:a="http://schemas.openxmlformats.org/drawingml/2006/main">
              <a:ext uri="{FF2B5EF4-FFF2-40B4-BE49-F238E27FC236}">
                <a16:creationId xmlns:a16="http://schemas.microsoft.com/office/drawing/2014/main" id="{FC8A6D98-05BC-4102-8875-2B6BE0585D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752725"/>
            <a:ext cx="266700" cy="2667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67" name="s7-circle-3-number">
            <a:extLst xmlns:a="http://schemas.openxmlformats.org/drawingml/2006/main">
              <a:ext uri="{FF2B5EF4-FFF2-40B4-BE49-F238E27FC236}">
                <a16:creationId xmlns:a16="http://schemas.microsoft.com/office/drawing/2014/main" id="{6D650E1B-6C5D-404B-BC3C-7F7F295666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762250"/>
            <a:ext cx="2667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4</a:t>
            </a:r>
          </a:p>
        </p:txBody>
      </p:sp>
      <p:sp>
        <p:nvSpPr>
          <p:cNvPr id="68" name="s7-gate-title-3">
            <a:extLst xmlns:a="http://schemas.openxmlformats.org/drawingml/2006/main">
              <a:ext uri="{FF2B5EF4-FFF2-40B4-BE49-F238E27FC236}">
                <a16:creationId xmlns:a16="http://schemas.microsoft.com/office/drawing/2014/main" id="{ABE9434C-F55F-4DB3-9904-BF1A3AD474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2686050"/>
            <a:ext cx="952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8477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088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88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工程入口</a:t>
            </a:r>
          </a:p>
        </p:txBody>
      </p:sp>
      <p:sp>
        <p:nvSpPr>
          <p:cNvPr id="69" name="s7-gate-body-3">
            <a:extLst xmlns:a="http://schemas.openxmlformats.org/drawingml/2006/main">
              <a:ext uri="{FF2B5EF4-FFF2-40B4-BE49-F238E27FC236}">
                <a16:creationId xmlns:a16="http://schemas.microsoft.com/office/drawing/2014/main" id="{D00F1AA1-7471-436C-96C4-3D43C064F6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2905125"/>
            <a:ext cx="228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健康检查、设备采样、一键复现</a:t>
            </a:r>
          </a:p>
        </p:txBody>
      </p:sp>
      <p:sp>
        <p:nvSpPr>
          <p:cNvPr id="70" name="s7-warning">
            <a:extLst xmlns:a="http://schemas.openxmlformats.org/drawingml/2006/main">
              <a:ext uri="{FF2B5EF4-FFF2-40B4-BE49-F238E27FC236}">
                <a16:creationId xmlns:a16="http://schemas.microsoft.com/office/drawing/2014/main" id="{1EAAED2C-4FBB-4194-9A54-759005220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352800"/>
            <a:ext cx="47625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6562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863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863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1 个 warning：上游 pkg_resources deprecation，不影响通过结论</a:t>
            </a:r>
          </a:p>
        </p:txBody>
      </p:sp>
    </p:spTree>
    <p:extLst>
      <p:ext uri="{BB962C8B-B14F-4D97-AF65-F5344CB8AC3E}">
        <p14:creationId xmlns:p14="http://schemas.microsoft.com/office/powerpoint/2010/main" val="605504921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文本框 36">
            <a:extLst xmlns:a="http://schemas.openxmlformats.org/drawingml/2006/main">
              <a:ext uri="{FF2B5EF4-FFF2-40B4-BE49-F238E27FC236}">
                <a16:creationId xmlns:a16="http://schemas.microsoft.com/office/drawing/2014/main" id="{4051ADE7-562C-4C89-B7D7-DE52C3BB5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3072" y="134485"/>
            <a:ext cx="3445329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>
            <a:spAutoFit/>
          </a:bodyPr>
          <a:lstStyle xmlns:a="http://schemas.openxmlformats.org/drawingml/2006/main"/>
          <a:p xmlns:a="http://schemas.openxmlformats.org/drawingml/2006/main">
            <a:r>
              <a:rPr sz="1200" b="1">
                <a:latin typeface="微软雅黑"/>
                <a:ea typeface="微软雅黑"/>
                <a:cs typeface="微软雅黑"/>
              </a:rPr>
              <a:t>GSM8K / GPQA 精度测试</a:t>
            </a:r>
          </a:p>
        </p:txBody>
      </p:sp>
      <p:sp>
        <p:nvSpPr>
          <p:cNvPr id="38" name="s8-banner">
            <a:extLst xmlns:a="http://schemas.openxmlformats.org/drawingml/2006/main">
              <a:ext uri="{FF2B5EF4-FFF2-40B4-BE49-F238E27FC236}">
                <a16:creationId xmlns:a16="http://schemas.microsoft.com/office/drawing/2014/main" id="{57EB409B-2E3D-497C-A3EF-FE4F33C391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85800"/>
            <a:ext cx="6134100" cy="438150"/>
          </a:xfrm>
          <a:prstGeom xmlns:a="http://schemas.openxmlformats.org/drawingml/2006/main" prst="roundRect">
            <a:avLst>
              <a:gd name="adj" fmla="val 10870"/>
            </a:avLst>
          </a:prstGeom>
          <a:solidFill xmlns:a="http://schemas.openxmlformats.org/drawingml/2006/main">
            <a:srgbClr val="E7F5EF"/>
          </a:solidFill>
          <a:ln xmlns:a="http://schemas.openxmlformats.org/drawingml/2006/main" w="9525">
            <a:solidFill>
              <a:srgbClr val="A8DCC7"/>
            </a:solidFill>
            <a:prstDash val="solid"/>
          </a:ln>
        </p:spPr>
      </p:sp>
      <p:sp>
        <p:nvSpPr>
          <p:cNvPr id="39" name="s8-banner-text">
            <a:extLst xmlns:a="http://schemas.openxmlformats.org/drawingml/2006/main">
              <a:ext uri="{FF2B5EF4-FFF2-40B4-BE49-F238E27FC236}">
                <a16:creationId xmlns:a16="http://schemas.microsoft.com/office/drawing/2014/main" id="{E78CD943-712A-45A2-81D0-396401FCF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81050"/>
            <a:ext cx="58293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425" b="1">
                <a:solidFill>
                  <a:srgbClr val="238A63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425" b="1">
                <a:solidFill>
                  <a:srgbClr val="238A63"/>
                </a:solidFill>
                <a:latin typeface="Microsoft YaHei"/>
                <a:ea typeface="Microsoft YaHei"/>
                <a:cs typeface="Microsoft YaHei"/>
              </a:rPr>
              <a:t>两组参数 case 与 baseline 的 accuracy drop 均为 0</a:t>
            </a:r>
          </a:p>
        </p:txBody>
      </p:sp>
      <p:sp>
        <p:nvSpPr>
          <p:cNvPr id="40" name="s8-card-0">
            <a:extLst xmlns:a="http://schemas.openxmlformats.org/drawingml/2006/main">
              <a:ext uri="{FF2B5EF4-FFF2-40B4-BE49-F238E27FC236}">
                <a16:creationId xmlns:a16="http://schemas.microsoft.com/office/drawing/2014/main" id="{8811D73C-1DD9-443F-B38B-27A3681233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14450"/>
            <a:ext cx="2981325" cy="1562100"/>
          </a:xfrm>
          <a:prstGeom xmlns:a="http://schemas.openxmlformats.org/drawingml/2006/main" prst="roundRect">
            <a:avLst>
              <a:gd name="adj" fmla="val 304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41" name="s8-card-rule-0">
            <a:extLst xmlns:a="http://schemas.openxmlformats.org/drawingml/2006/main">
              <a:ext uri="{FF2B5EF4-FFF2-40B4-BE49-F238E27FC236}">
                <a16:creationId xmlns:a16="http://schemas.microsoft.com/office/drawing/2014/main" id="{50272153-BED1-4039-A5E1-A915CBF41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14450"/>
            <a:ext cx="2981325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2" name="s8-card-title-0">
            <a:extLst xmlns:a="http://schemas.openxmlformats.org/drawingml/2006/main">
              <a:ext uri="{FF2B5EF4-FFF2-40B4-BE49-F238E27FC236}">
                <a16:creationId xmlns:a16="http://schemas.microsoft.com/office/drawing/2014/main" id="{526A7C3E-9D0F-4349-BD74-C2EA2FEB44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457325"/>
            <a:ext cx="27146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7002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35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35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GSM8K test</a:t>
            </a:r>
          </a:p>
        </p:txBody>
      </p:sp>
      <p:sp>
        <p:nvSpPr>
          <p:cNvPr id="43" name="s8-card-rows-0">
            <a:extLst xmlns:a="http://schemas.openxmlformats.org/drawingml/2006/main">
              <a:ext uri="{FF2B5EF4-FFF2-40B4-BE49-F238E27FC236}">
                <a16:creationId xmlns:a16="http://schemas.microsoft.com/office/drawing/2014/main" id="{394039D7-25F4-457A-8192-6CCD56A791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1781175"/>
            <a:ext cx="271462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975" b="0">
                <a:solidFill>
                  <a:srgbClr val="1B2733"/>
                </a:solidFill>
                <a:latin typeface="Consolas"/>
                <a:ea typeface="Consolas"/>
                <a:cs typeface="Consolas"/>
              </a:defRPr>
            </a:pPr>
            <a:r>
              <a:rPr sz="975" b="0">
                <a:solidFill>
                  <a:srgbClr val="1B2733"/>
                </a:solidFill>
                <a:latin typeface="Consolas"/>
                <a:ea typeface="Consolas"/>
                <a:cs typeface="Consolas"/>
              </a:rPr>
              <a:t>baseline        51 / 1319  ·  3.8666%</a:t>
            </a:r>
          </a:p>
          <a:p xmlns:a="http://schemas.openxmlformats.org/drawingml/2006/main">
            <a:pPr algn="l">
              <a:lnSpc>
                <a:spcPct val="115000"/>
              </a:lnSpc>
              <a:buNone/>
              <a:defRPr sz="975" b="0">
                <a:solidFill>
                  <a:srgbClr val="1B2733"/>
                </a:solidFill>
                <a:latin typeface="Consolas"/>
                <a:ea typeface="Consolas"/>
                <a:cs typeface="Consolas"/>
              </a:defRPr>
            </a:pPr>
            <a:r>
              <a:rPr sz="975" b="0">
                <a:solidFill>
                  <a:srgbClr val="1B2733"/>
                </a:solidFill>
                <a:latin typeface="Consolas"/>
                <a:ea typeface="Consolas"/>
                <a:cs typeface="Consolas"/>
              </a:rPr>
              <a:t>group_8_num_1 51 / 1319  ·  3.8666%</a:t>
            </a:r>
          </a:p>
          <a:p xmlns:a="http://schemas.openxmlformats.org/drawingml/2006/main">
            <a:pPr algn="l">
              <a:lnSpc>
                <a:spcPct val="115000"/>
              </a:lnSpc>
              <a:buNone/>
              <a:defRPr sz="975" b="0">
                <a:solidFill>
                  <a:srgbClr val="1B2733"/>
                </a:solidFill>
                <a:latin typeface="Consolas"/>
                <a:ea typeface="Consolas"/>
                <a:cs typeface="Consolas"/>
              </a:defRPr>
            </a:pPr>
            <a:r>
              <a:rPr sz="975" b="0">
                <a:solidFill>
                  <a:srgbClr val="1B2733"/>
                </a:solidFill>
                <a:latin typeface="Consolas"/>
                <a:ea typeface="Consolas"/>
                <a:cs typeface="Consolas"/>
              </a:rPr>
              <a:t>group_8_num_2 51 / 1319  ·  3.8666%</a:t>
            </a:r>
          </a:p>
        </p:txBody>
      </p:sp>
      <p:sp>
        <p:nvSpPr>
          <p:cNvPr id="44" name="s8-card-foot-0">
            <a:extLst xmlns:a="http://schemas.openxmlformats.org/drawingml/2006/main">
              <a:ext uri="{FF2B5EF4-FFF2-40B4-BE49-F238E27FC236}">
                <a16:creationId xmlns:a16="http://schemas.microsoft.com/office/drawing/2014/main" id="{EA786E0E-3D20-4F19-8E09-8E78C8400B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" y="2533650"/>
            <a:ext cx="27146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863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863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1319 样本 · 三组 example JSONL 哈希一致</a:t>
            </a:r>
          </a:p>
        </p:txBody>
      </p:sp>
      <p:sp>
        <p:nvSpPr>
          <p:cNvPr id="45" name="s8-card-1">
            <a:extLst xmlns:a="http://schemas.openxmlformats.org/drawingml/2006/main">
              <a:ext uri="{FF2B5EF4-FFF2-40B4-BE49-F238E27FC236}">
                <a16:creationId xmlns:a16="http://schemas.microsoft.com/office/drawing/2014/main" id="{D7C23291-3D4D-40E4-B4FD-8BB43A2239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52825" y="1314450"/>
            <a:ext cx="2981325" cy="1562100"/>
          </a:xfrm>
          <a:prstGeom xmlns:a="http://schemas.openxmlformats.org/drawingml/2006/main" prst="roundRect">
            <a:avLst>
              <a:gd name="adj" fmla="val 304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8D3DC"/>
            </a:solidFill>
            <a:prstDash val="solid"/>
          </a:ln>
        </p:spPr>
      </p:sp>
      <p:sp>
        <p:nvSpPr>
          <p:cNvPr id="46" name="s8-card-rule-1">
            <a:extLst xmlns:a="http://schemas.openxmlformats.org/drawingml/2006/main">
              <a:ext uri="{FF2B5EF4-FFF2-40B4-BE49-F238E27FC236}">
                <a16:creationId xmlns:a16="http://schemas.microsoft.com/office/drawing/2014/main" id="{5BAFC93B-89DF-411D-9A7F-11D7CCCBEA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52825" y="1314450"/>
            <a:ext cx="2981325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47" name="s8-card-title-1">
            <a:extLst xmlns:a="http://schemas.openxmlformats.org/drawingml/2006/main">
              <a:ext uri="{FF2B5EF4-FFF2-40B4-BE49-F238E27FC236}">
                <a16:creationId xmlns:a16="http://schemas.microsoft.com/office/drawing/2014/main" id="{09AE686B-9676-4A15-994E-B3C511B55B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86175" y="1457325"/>
            <a:ext cx="27146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7002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35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350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GPQA Diamond</a:t>
            </a:r>
          </a:p>
        </p:txBody>
      </p:sp>
      <p:sp>
        <p:nvSpPr>
          <p:cNvPr id="48" name="s8-card-rows-1">
            <a:extLst xmlns:a="http://schemas.openxmlformats.org/drawingml/2006/main">
              <a:ext uri="{FF2B5EF4-FFF2-40B4-BE49-F238E27FC236}">
                <a16:creationId xmlns:a16="http://schemas.microsoft.com/office/drawing/2014/main" id="{ECAB6859-9446-4416-B820-EE17CCC1B6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86175" y="1781175"/>
            <a:ext cx="271462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15000"/>
              </a:lnSpc>
              <a:buNone/>
              <a:defRPr sz="975" b="0">
                <a:solidFill>
                  <a:srgbClr val="1B2733"/>
                </a:solidFill>
                <a:latin typeface="Consolas"/>
                <a:ea typeface="Consolas"/>
                <a:cs typeface="Consolas"/>
              </a:defRPr>
            </a:pPr>
            <a:r>
              <a:rPr sz="975" b="0">
                <a:solidFill>
                  <a:srgbClr val="1B2733"/>
                </a:solidFill>
                <a:latin typeface="Consolas"/>
                <a:ea typeface="Consolas"/>
                <a:cs typeface="Consolas"/>
              </a:rPr>
              <a:t>baseline         0 / 198  ·  0.0000%</a:t>
            </a:r>
          </a:p>
          <a:p xmlns:a="http://schemas.openxmlformats.org/drawingml/2006/main">
            <a:pPr algn="l">
              <a:lnSpc>
                <a:spcPct val="115000"/>
              </a:lnSpc>
              <a:buNone/>
              <a:defRPr sz="975" b="0">
                <a:solidFill>
                  <a:srgbClr val="1B2733"/>
                </a:solidFill>
                <a:latin typeface="Consolas"/>
                <a:ea typeface="Consolas"/>
                <a:cs typeface="Consolas"/>
              </a:defRPr>
            </a:pPr>
            <a:r>
              <a:rPr sz="975" b="0">
                <a:solidFill>
                  <a:srgbClr val="1B2733"/>
                </a:solidFill>
                <a:latin typeface="Consolas"/>
                <a:ea typeface="Consolas"/>
                <a:cs typeface="Consolas"/>
              </a:rPr>
              <a:t>group_8_num_1  0 / 198  ·  0.0000%</a:t>
            </a:r>
          </a:p>
          <a:p xmlns:a="http://schemas.openxmlformats.org/drawingml/2006/main">
            <a:pPr algn="l">
              <a:lnSpc>
                <a:spcPct val="115000"/>
              </a:lnSpc>
              <a:buNone/>
              <a:defRPr sz="975" b="0">
                <a:solidFill>
                  <a:srgbClr val="1B2733"/>
                </a:solidFill>
                <a:latin typeface="Consolas"/>
                <a:ea typeface="Consolas"/>
                <a:cs typeface="Consolas"/>
              </a:defRPr>
            </a:pPr>
            <a:r>
              <a:rPr sz="975" b="0">
                <a:solidFill>
                  <a:srgbClr val="1B2733"/>
                </a:solidFill>
                <a:latin typeface="Consolas"/>
                <a:ea typeface="Consolas"/>
                <a:cs typeface="Consolas"/>
              </a:rPr>
              <a:t>group_8_num_2  0 / 198  ·  0.0000%</a:t>
            </a:r>
          </a:p>
        </p:txBody>
      </p:sp>
      <p:sp>
        <p:nvSpPr>
          <p:cNvPr id="49" name="s8-card-foot-1">
            <a:extLst xmlns:a="http://schemas.openxmlformats.org/drawingml/2006/main">
              <a:ext uri="{FF2B5EF4-FFF2-40B4-BE49-F238E27FC236}">
                <a16:creationId xmlns:a16="http://schemas.microsoft.com/office/drawing/2014/main" id="{89ABF1AA-A9D8-40A7-AAEA-B5609935CE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86175" y="2533650"/>
            <a:ext cx="271462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863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863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198 样本 · 这是 1.5B 零样本 baseline</a:t>
            </a:r>
          </a:p>
        </p:txBody>
      </p:sp>
      <p:sp>
        <p:nvSpPr>
          <p:cNvPr id="50" name="s8-caveat">
            <a:extLst xmlns:a="http://schemas.openxmlformats.org/drawingml/2006/main">
              <a:ext uri="{FF2B5EF4-FFF2-40B4-BE49-F238E27FC236}">
                <a16:creationId xmlns:a16="http://schemas.microsoft.com/office/drawing/2014/main" id="{D84B7324-9E05-4B6A-8CE0-2421FFE57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57525"/>
            <a:ext cx="6134100" cy="400050"/>
          </a:xfrm>
          <a:prstGeom xmlns:a="http://schemas.openxmlformats.org/drawingml/2006/main" prst="roundRect">
            <a:avLst>
              <a:gd name="adj" fmla="val 11905"/>
            </a:avLst>
          </a:prstGeom>
          <a:solidFill xmlns:a="http://schemas.openxmlformats.org/drawingml/2006/main">
            <a:srgbClr val="FFF4D6"/>
          </a:solidFill>
          <a:ln xmlns:a="http://schemas.openxmlformats.org/drawingml/2006/main" w="9525">
            <a:solidFill>
              <a:srgbClr val="E7C86C"/>
            </a:solidFill>
            <a:prstDash val="solid"/>
          </a:ln>
        </p:spPr>
      </p:sp>
      <p:sp>
        <p:nvSpPr>
          <p:cNvPr id="51" name="s8-caveat-text">
            <a:extLst xmlns:a="http://schemas.openxmlformats.org/drawingml/2006/main">
              <a:ext uri="{FF2B5EF4-FFF2-40B4-BE49-F238E27FC236}">
                <a16:creationId xmlns:a16="http://schemas.microsoft.com/office/drawing/2014/main" id="{B4E738D2-3C04-4D87-9850-BFFFC8F21D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3143250"/>
            <a:ext cx="5886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8991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rPr>
              <a:t>精度结论：offload 未引入额外下降；不代表 GPQA 任务精度高。当前 verifier 仍需补充 JSONL 哈希强制校验。</a:t>
            </a:r>
          </a:p>
        </p:txBody>
      </p:sp>
    </p:spTree>
    <p:extLst>
      <p:ext uri="{BB962C8B-B14F-4D97-AF65-F5344CB8AC3E}">
        <p14:creationId xmlns:p14="http://schemas.microsoft.com/office/powerpoint/2010/main" val="3870376148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7" name="文本框 36">
            <a:extLst xmlns:a="http://schemas.openxmlformats.org/drawingml/2006/main">
              <a:ext uri="{FF2B5EF4-FFF2-40B4-BE49-F238E27FC236}">
                <a16:creationId xmlns:a16="http://schemas.microsoft.com/office/drawing/2014/main" id="{4051ADE7-562C-4C89-B7D7-DE52C3BB5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3072" y="134485"/>
            <a:ext cx="3445329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>
            <a:spAutoFit/>
          </a:bodyPr>
          <a:lstStyle xmlns:a="http://schemas.openxmlformats.org/drawingml/2006/main"/>
          <a:p xmlns:a="http://schemas.openxmlformats.org/drawingml/2006/main">
            <a:r>
              <a:rPr sz="1200" b="1">
                <a:latin typeface="微软雅黑"/>
                <a:ea typeface="微软雅黑"/>
                <a:cs typeface="微软雅黑"/>
              </a:rPr>
              <a:t>性能与 HBM 容量权衡</a:t>
            </a:r>
          </a:p>
        </p:txBody>
      </p:sp>
      <p:sp>
        <p:nvSpPr>
          <p:cNvPr id="38" name="s9-left-title">
            <a:extLst xmlns:a="http://schemas.openxmlformats.org/drawingml/2006/main">
              <a:ext uri="{FF2B5EF4-FFF2-40B4-BE49-F238E27FC236}">
                <a16:creationId xmlns:a16="http://schemas.microsoft.com/office/drawing/2014/main" id="{3AC97187-7CA8-441C-B746-387FBDB6D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704850"/>
            <a:ext cx="29527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3371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27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7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输出吞吐中位数（tok/s）</a:t>
            </a:r>
          </a:p>
        </p:txBody>
      </p:sp>
      <p:sp>
        <p:nvSpPr>
          <p:cNvPr id="39" name="s9-label-0">
            <a:extLst xmlns:a="http://schemas.openxmlformats.org/drawingml/2006/main">
              <a:ext uri="{FF2B5EF4-FFF2-40B4-BE49-F238E27FC236}">
                <a16:creationId xmlns:a16="http://schemas.microsoft.com/office/drawing/2014/main" id="{A0AE24EE-F953-43DB-97C5-38613C6FA0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123950"/>
            <a:ext cx="1143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baseline_0_1</a:t>
            </a:r>
          </a:p>
        </p:txBody>
      </p:sp>
      <p:sp>
        <p:nvSpPr>
          <p:cNvPr id="40" name="s9-bar-0">
            <a:extLst xmlns:a="http://schemas.openxmlformats.org/drawingml/2006/main">
              <a:ext uri="{FF2B5EF4-FFF2-40B4-BE49-F238E27FC236}">
                <a16:creationId xmlns:a16="http://schemas.microsoft.com/office/drawing/2014/main" id="{18ECD65E-D52F-47D1-9959-5D303BFD2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1133475"/>
            <a:ext cx="2333625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5BA8"/>
          </a:solidFill>
          <a:ln xmlns:a="http://schemas.openxmlformats.org/drawingml/2006/main" w="0">
            <a:solidFill>
              <a:srgbClr val="0B5BA8"/>
            </a:solidFill>
            <a:prstDash val="solid"/>
          </a:ln>
        </p:spPr>
      </p:sp>
      <p:sp>
        <p:nvSpPr>
          <p:cNvPr id="41" name="s9-value-0">
            <a:extLst xmlns:a="http://schemas.openxmlformats.org/drawingml/2006/main">
              <a:ext uri="{FF2B5EF4-FFF2-40B4-BE49-F238E27FC236}">
                <a16:creationId xmlns:a16="http://schemas.microsoft.com/office/drawing/2014/main" id="{288B6337-CD94-4576-A49B-442BD15042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14775" y="1123950"/>
            <a:ext cx="1000125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rPr>
              <a:t>742.77  (0.00%)</a:t>
            </a:r>
          </a:p>
        </p:txBody>
      </p:sp>
      <p:sp>
        <p:nvSpPr>
          <p:cNvPr id="42" name="s9-label-1">
            <a:extLst xmlns:a="http://schemas.openxmlformats.org/drawingml/2006/main">
              <a:ext uri="{FF2B5EF4-FFF2-40B4-BE49-F238E27FC236}">
                <a16:creationId xmlns:a16="http://schemas.microsoft.com/office/drawing/2014/main" id="{DA183C96-853F-4261-9900-21B2C3B5C9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1143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group_8_num_1</a:t>
            </a:r>
          </a:p>
        </p:txBody>
      </p:sp>
      <p:sp>
        <p:nvSpPr>
          <p:cNvPr id="43" name="s9-bar-1">
            <a:extLst xmlns:a="http://schemas.openxmlformats.org/drawingml/2006/main">
              <a:ext uri="{FF2B5EF4-FFF2-40B4-BE49-F238E27FC236}">
                <a16:creationId xmlns:a16="http://schemas.microsoft.com/office/drawing/2014/main" id="{66327D75-C46A-408C-8056-1944712176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1800225"/>
            <a:ext cx="213360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44" name="s9-value-1">
            <a:extLst xmlns:a="http://schemas.openxmlformats.org/drawingml/2006/main">
              <a:ext uri="{FF2B5EF4-FFF2-40B4-BE49-F238E27FC236}">
                <a16:creationId xmlns:a16="http://schemas.microsoft.com/office/drawing/2014/main" id="{DD45D1F1-C905-4952-A957-6C2AB30555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1790700"/>
            <a:ext cx="1000125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8312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rPr>
              <a:t>678.85  (-8.61%)</a:t>
            </a:r>
          </a:p>
        </p:txBody>
      </p:sp>
      <p:sp>
        <p:nvSpPr>
          <p:cNvPr id="45" name="s9-label-2">
            <a:extLst xmlns:a="http://schemas.openxmlformats.org/drawingml/2006/main">
              <a:ext uri="{FF2B5EF4-FFF2-40B4-BE49-F238E27FC236}">
                <a16:creationId xmlns:a16="http://schemas.microsoft.com/office/drawing/2014/main" id="{F5324061-CAF3-432A-BF45-F60BE80450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57450"/>
            <a:ext cx="1143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group_8_num_2</a:t>
            </a:r>
          </a:p>
        </p:txBody>
      </p:sp>
      <p:sp>
        <p:nvSpPr>
          <p:cNvPr id="46" name="s9-bar-2">
            <a:extLst xmlns:a="http://schemas.openxmlformats.org/drawingml/2006/main">
              <a:ext uri="{FF2B5EF4-FFF2-40B4-BE49-F238E27FC236}">
                <a16:creationId xmlns:a16="http://schemas.microsoft.com/office/drawing/2014/main" id="{980A0E03-8A7B-47EF-93A4-527CFBC47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2466975"/>
            <a:ext cx="1200150" cy="228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7900"/>
          </a:solidFill>
          <a:ln xmlns:a="http://schemas.openxmlformats.org/drawingml/2006/main" w="0">
            <a:solidFill>
              <a:srgbClr val="B57900"/>
            </a:solidFill>
            <a:prstDash val="solid"/>
          </a:ln>
        </p:spPr>
      </p:sp>
      <p:sp>
        <p:nvSpPr>
          <p:cNvPr id="47" name="s9-value-2">
            <a:extLst xmlns:a="http://schemas.openxmlformats.org/drawingml/2006/main">
              <a:ext uri="{FF2B5EF4-FFF2-40B4-BE49-F238E27FC236}">
                <a16:creationId xmlns:a16="http://schemas.microsoft.com/office/drawing/2014/main" id="{858E92DB-5B4E-4657-BDDD-7446D54D69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81300" y="2457450"/>
            <a:ext cx="1000125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1675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938" b="1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1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rPr>
              <a:t>383.49  (-48.37%)</a:t>
            </a:r>
          </a:p>
        </p:txBody>
      </p:sp>
      <p:sp>
        <p:nvSpPr>
          <p:cNvPr id="48" name="s9-divider">
            <a:extLst xmlns:a="http://schemas.openxmlformats.org/drawingml/2006/main">
              <a:ext uri="{FF2B5EF4-FFF2-40B4-BE49-F238E27FC236}">
                <a16:creationId xmlns:a16="http://schemas.microsoft.com/office/drawing/2014/main" id="{48A9D7C2-BB0D-434E-AEE4-D85B0B8A4E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67125" y="704850"/>
            <a:ext cx="14288" cy="2143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8D3DC"/>
          </a:solidFill>
          <a:ln xmlns:a="http://schemas.openxmlformats.org/drawingml/2006/main" w="0">
            <a:solidFill>
              <a:srgbClr val="C8D3DC"/>
            </a:solidFill>
            <a:prstDash val="solid"/>
          </a:ln>
        </p:spPr>
      </p:sp>
      <p:sp>
        <p:nvSpPr>
          <p:cNvPr id="49" name="s9-right-title">
            <a:extLst xmlns:a="http://schemas.openxmlformats.org/drawingml/2006/main">
              <a:ext uri="{FF2B5EF4-FFF2-40B4-BE49-F238E27FC236}">
                <a16:creationId xmlns:a16="http://schemas.microsoft.com/office/drawing/2014/main" id="{861729DE-F758-4904-84E0-2F47B41CB0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704850"/>
            <a:ext cx="26193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93371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buNone/>
              <a:defRPr sz="127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275" b="1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权重 storage 节省 / 可用 KV cache</a:t>
            </a:r>
          </a:p>
        </p:txBody>
      </p:sp>
      <p:sp>
        <p:nvSpPr>
          <p:cNvPr id="50" name="s9-mem-0">
            <a:extLst xmlns:a="http://schemas.openxmlformats.org/drawingml/2006/main">
              <a:ext uri="{FF2B5EF4-FFF2-40B4-BE49-F238E27FC236}">
                <a16:creationId xmlns:a16="http://schemas.microsoft.com/office/drawing/2014/main" id="{68B2180A-7CBE-45BE-B1B5-1FE6011A4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62125"/>
            <a:ext cx="6477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4A7C7"/>
          </a:solidFill>
          <a:ln xmlns:a="http://schemas.openxmlformats.org/drawingml/2006/main" w="0">
            <a:solidFill>
              <a:srgbClr val="24A7C7"/>
            </a:solidFill>
            <a:prstDash val="solid"/>
          </a:ln>
        </p:spPr>
      </p:sp>
      <p:sp>
        <p:nvSpPr>
          <p:cNvPr id="51" name="s9-mem-value-0">
            <a:extLst xmlns:a="http://schemas.openxmlformats.org/drawingml/2006/main">
              <a:ext uri="{FF2B5EF4-FFF2-40B4-BE49-F238E27FC236}">
                <a16:creationId xmlns:a16="http://schemas.microsoft.com/office/drawing/2014/main" id="{9F4A00E8-642D-4D94-A343-619679E17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76700" y="1466850"/>
            <a:ext cx="9334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24A7C7"/>
                </a:solidFill>
                <a:latin typeface="Microsoft YaHei"/>
                <a:ea typeface="Microsoft YaHei"/>
                <a:cs typeface="Microsoft YaHei"/>
              </a:rPr>
              <a:t>0.2615 GB</a:t>
            </a:r>
          </a:p>
        </p:txBody>
      </p:sp>
      <p:sp>
        <p:nvSpPr>
          <p:cNvPr id="52" name="s9-kv-0">
            <a:extLst xmlns:a="http://schemas.openxmlformats.org/drawingml/2006/main">
              <a:ext uri="{FF2B5EF4-FFF2-40B4-BE49-F238E27FC236}">
                <a16:creationId xmlns:a16="http://schemas.microsoft.com/office/drawing/2014/main" id="{AC1D974D-90A2-4E44-98AE-C1050BF8A0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48125" y="2419350"/>
            <a:ext cx="9906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KV 27.53 GiB</a:t>
            </a:r>
          </a:p>
        </p:txBody>
      </p:sp>
      <p:sp>
        <p:nvSpPr>
          <p:cNvPr id="53" name="s9-mem-label-0">
            <a:extLst xmlns:a="http://schemas.openxmlformats.org/drawingml/2006/main">
              <a:ext uri="{FF2B5EF4-FFF2-40B4-BE49-F238E27FC236}">
                <a16:creationId xmlns:a16="http://schemas.microsoft.com/office/drawing/2014/main" id="{1326FA35-EEF1-453D-B862-8C35924B9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52875" y="2667000"/>
            <a:ext cx="11811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863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863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group_8_num_1</a:t>
            </a:r>
          </a:p>
        </p:txBody>
      </p:sp>
      <p:sp>
        <p:nvSpPr>
          <p:cNvPr id="54" name="s9-mem-1">
            <a:extLst xmlns:a="http://schemas.openxmlformats.org/drawingml/2006/main">
              <a:ext uri="{FF2B5EF4-FFF2-40B4-BE49-F238E27FC236}">
                <a16:creationId xmlns:a16="http://schemas.microsoft.com/office/drawing/2014/main" id="{7C82644F-2F88-4121-8184-3DA1A775C4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29250" y="1190625"/>
            <a:ext cx="647700" cy="1143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7900"/>
          </a:solidFill>
          <a:ln xmlns:a="http://schemas.openxmlformats.org/drawingml/2006/main" w="0">
            <a:solidFill>
              <a:srgbClr val="B57900"/>
            </a:solidFill>
            <a:prstDash val="solid"/>
          </a:ln>
        </p:spPr>
      </p:sp>
      <p:sp>
        <p:nvSpPr>
          <p:cNvPr id="55" name="s9-mem-value-1">
            <a:extLst xmlns:a="http://schemas.openxmlformats.org/drawingml/2006/main">
              <a:ext uri="{FF2B5EF4-FFF2-40B4-BE49-F238E27FC236}">
                <a16:creationId xmlns:a16="http://schemas.microsoft.com/office/drawing/2014/main" id="{02C21327-C654-421E-866F-2D067C77C9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6375" y="895350"/>
            <a:ext cx="9334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75" b="1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75" b="1">
                <a:solidFill>
                  <a:srgbClr val="B57900"/>
                </a:solidFill>
                <a:latin typeface="Microsoft YaHei"/>
                <a:ea typeface="Microsoft YaHei"/>
                <a:cs typeface="Microsoft YaHei"/>
              </a:rPr>
              <a:t>0.5230 GB</a:t>
            </a:r>
          </a:p>
        </p:txBody>
      </p:sp>
      <p:sp>
        <p:nvSpPr>
          <p:cNvPr id="56" name="s9-kv-1">
            <a:extLst xmlns:a="http://schemas.openxmlformats.org/drawingml/2006/main">
              <a:ext uri="{FF2B5EF4-FFF2-40B4-BE49-F238E27FC236}">
                <a16:creationId xmlns:a16="http://schemas.microsoft.com/office/drawing/2014/main" id="{67F2AAAB-C3EC-4DBB-A456-53D9918FEE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57800" y="2419350"/>
            <a:ext cx="9906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938" b="0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938" b="0">
                <a:solidFill>
                  <a:srgbClr val="16324F"/>
                </a:solidFill>
                <a:latin typeface="Microsoft YaHei"/>
                <a:ea typeface="Microsoft YaHei"/>
                <a:cs typeface="Microsoft YaHei"/>
              </a:rPr>
              <a:t>KV 27.79 GiB</a:t>
            </a:r>
          </a:p>
        </p:txBody>
      </p:sp>
      <p:sp>
        <p:nvSpPr>
          <p:cNvPr id="57" name="s9-mem-label-1">
            <a:extLst xmlns:a="http://schemas.openxmlformats.org/drawingml/2006/main">
              <a:ext uri="{FF2B5EF4-FFF2-40B4-BE49-F238E27FC236}">
                <a16:creationId xmlns:a16="http://schemas.microsoft.com/office/drawing/2014/main" id="{54734D2D-DDD1-46D0-B6A7-0FE5314E9E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62550" y="2667000"/>
            <a:ext cx="11811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863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863" b="0">
                <a:solidFill>
                  <a:srgbClr val="64717D"/>
                </a:solidFill>
                <a:latin typeface="Microsoft YaHei"/>
                <a:ea typeface="Microsoft YaHei"/>
                <a:cs typeface="Microsoft YaHei"/>
              </a:rPr>
              <a:t>group_8_num_2</a:t>
            </a:r>
          </a:p>
        </p:txBody>
      </p:sp>
      <p:sp>
        <p:nvSpPr>
          <p:cNvPr id="58" name="s9-recommend">
            <a:extLst xmlns:a="http://schemas.openxmlformats.org/drawingml/2006/main">
              <a:ext uri="{FF2B5EF4-FFF2-40B4-BE49-F238E27FC236}">
                <a16:creationId xmlns:a16="http://schemas.microsoft.com/office/drawing/2014/main" id="{E5E57232-7103-460C-A28C-E4A869A085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38475"/>
            <a:ext cx="6134100" cy="419100"/>
          </a:xfrm>
          <a:prstGeom xmlns:a="http://schemas.openxmlformats.org/drawingml/2006/main" prst="roundRect">
            <a:avLst>
              <a:gd name="adj" fmla="val 11364"/>
            </a:avLst>
          </a:prstGeom>
          <a:solidFill xmlns:a="http://schemas.openxmlformats.org/drawingml/2006/main">
            <a:srgbClr val="EAF4FA"/>
          </a:solidFill>
          <a:ln xmlns:a="http://schemas.openxmlformats.org/drawingml/2006/main" w="9525">
            <a:solidFill>
              <a:srgbClr val="24A7C7"/>
            </a:solidFill>
            <a:prstDash val="solid"/>
          </a:ln>
        </p:spPr>
      </p:sp>
      <p:sp>
        <p:nvSpPr>
          <p:cNvPr id="59" name="s9-recommend-text">
            <a:extLst xmlns:a="http://schemas.openxmlformats.org/drawingml/2006/main">
              <a:ext uri="{FF2B5EF4-FFF2-40B4-BE49-F238E27FC236}">
                <a16:creationId xmlns:a16="http://schemas.microsoft.com/office/drawing/2014/main" id="{F44AA9F2-5CC3-445F-91C7-5C2237F5C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3133725"/>
            <a:ext cx="58864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19050" tIns="19050" rIns="19050" bIns="1905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5000"/>
              </a:lnSpc>
              <a:buNone/>
              <a:defRPr sz="1013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defRPr>
            </a:pPr>
            <a:r>
              <a:rPr sz="1013" b="1">
                <a:solidFill>
                  <a:srgbClr val="0B5BA8"/>
                </a:solidFill>
                <a:latin typeface="Microsoft YaHei"/>
                <a:ea typeface="Microsoft YaHei"/>
                <a:cs typeface="Microsoft YaHei"/>
              </a:rPr>
              <a:t>本次固定负载的温和折中：group_8_num_1；容量优先时再评估更激进组合并重新压测。</a:t>
            </a:r>
          </a:p>
        </p:txBody>
      </p:sp>
    </p:spTree>
    <p:extLst>
      <p:ext uri="{BB962C8B-B14F-4D97-AF65-F5344CB8AC3E}">
        <p14:creationId xmlns:p14="http://schemas.microsoft.com/office/powerpoint/2010/main" val="3187828129"/>
      </p:ext>
    </p:extLst>
  </p:cSld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2026-07-29T14:12:23.7530000Z</dcterms:created>
  <dcterms:modified xsi:type="dcterms:W3CDTF">2026-07-29T14:12:23.7530000Z</dcterms:modified>
</coreProperties>
</file>